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2" r:id="rId4"/>
    <p:sldMasterId id="2147483704" r:id="rId5"/>
    <p:sldMasterId id="2147483648" r:id="rId6"/>
  </p:sldMasterIdLst>
  <p:notesMasterIdLst>
    <p:notesMasterId r:id="rId37"/>
  </p:notesMasterIdLst>
  <p:handoutMasterIdLst>
    <p:handoutMasterId r:id="rId38"/>
  </p:handoutMasterIdLst>
  <p:sldIdLst>
    <p:sldId id="311" r:id="rId7"/>
    <p:sldId id="256" r:id="rId8"/>
    <p:sldId id="316" r:id="rId9"/>
    <p:sldId id="307" r:id="rId10"/>
    <p:sldId id="526" r:id="rId11"/>
    <p:sldId id="320" r:id="rId12"/>
    <p:sldId id="321" r:id="rId13"/>
    <p:sldId id="334" r:id="rId14"/>
    <p:sldId id="531" r:id="rId15"/>
    <p:sldId id="532" r:id="rId16"/>
    <p:sldId id="533" r:id="rId17"/>
    <p:sldId id="322" r:id="rId18"/>
    <p:sldId id="325" r:id="rId19"/>
    <p:sldId id="326" r:id="rId20"/>
    <p:sldId id="327" r:id="rId21"/>
    <p:sldId id="328" r:id="rId22"/>
    <p:sldId id="329" r:id="rId23"/>
    <p:sldId id="330" r:id="rId24"/>
    <p:sldId id="331" r:id="rId25"/>
    <p:sldId id="534" r:id="rId26"/>
    <p:sldId id="332" r:id="rId27"/>
    <p:sldId id="333" r:id="rId28"/>
    <p:sldId id="335" r:id="rId29"/>
    <p:sldId id="336" r:id="rId30"/>
    <p:sldId id="338" r:id="rId31"/>
    <p:sldId id="524" r:id="rId32"/>
    <p:sldId id="341" r:id="rId33"/>
    <p:sldId id="340" r:id="rId34"/>
    <p:sldId id="342" r:id="rId35"/>
    <p:sldId id="309"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emplate" id="{43C53E1A-BF6E-46FD-A88D-C00833B5E246}">
          <p14:sldIdLst>
            <p14:sldId id="311"/>
            <p14:sldId id="256"/>
            <p14:sldId id="316"/>
            <p14:sldId id="307"/>
            <p14:sldId id="526"/>
            <p14:sldId id="320"/>
            <p14:sldId id="321"/>
            <p14:sldId id="334"/>
            <p14:sldId id="531"/>
            <p14:sldId id="532"/>
            <p14:sldId id="533"/>
            <p14:sldId id="322"/>
            <p14:sldId id="325"/>
            <p14:sldId id="326"/>
            <p14:sldId id="327"/>
            <p14:sldId id="328"/>
            <p14:sldId id="329"/>
            <p14:sldId id="330"/>
            <p14:sldId id="331"/>
            <p14:sldId id="534"/>
            <p14:sldId id="332"/>
            <p14:sldId id="333"/>
            <p14:sldId id="335"/>
            <p14:sldId id="336"/>
            <p14:sldId id="338"/>
            <p14:sldId id="524"/>
            <p14:sldId id="341"/>
            <p14:sldId id="340"/>
            <p14:sldId id="342"/>
            <p14:sldId id="309"/>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2169"/>
    <a:srgbClr val="002463"/>
    <a:srgbClr val="DA291C"/>
    <a:srgbClr val="0057B8"/>
    <a:srgbClr val="0057B9"/>
    <a:srgbClr val="1E5AAA"/>
    <a:srgbClr val="12377E"/>
    <a:srgbClr val="006FBA"/>
    <a:srgbClr val="7F7F7F"/>
  </p:clrMru>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876" autoAdjust="0"/>
    <p:restoredTop sz="79177" autoAdjust="0"/>
  </p:normalViewPr>
  <p:slideViewPr>
    <p:cSldViewPr snapToGrid="0">
      <p:cViewPr varScale="1">
        <p:scale>
          <a:sx n="65" d="100"/>
          <a:sy n="65" d="100"/>
        </p:scale>
        <p:origin x="1272" y="53"/>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48" d="100"/>
          <a:sy n="48" d="100"/>
        </p:scale>
        <p:origin x="2684" y="5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presProps" Target="presProps.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tableStyles" Target="tableStyles.xml"/><Relationship Id="rId7" Type="http://schemas.openxmlformats.org/officeDocument/2006/relationships/slide" Target="slides/slide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microsoft.com/office/2016/11/relationships/changesInfo" Target="changesInfos/changesInfo1.xml"/><Relationship Id="rId8" Type="http://schemas.openxmlformats.org/officeDocument/2006/relationships/slide" Target="slides/slide2.xml"/><Relationship Id="rId3" Type="http://schemas.openxmlformats.org/officeDocument/2006/relationships/customXml" Target="../customXml/item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ebecca Gooch" userId="179d98a8-f70f-4084-bb2d-ee65db40aa01" providerId="ADAL" clId="{6AF1CBA1-A975-4E3D-B4BF-C5C8AB050195}"/>
    <pc:docChg chg="modSld">
      <pc:chgData name="Rebecca Gooch" userId="179d98a8-f70f-4084-bb2d-ee65db40aa01" providerId="ADAL" clId="{6AF1CBA1-A975-4E3D-B4BF-C5C8AB050195}" dt="2024-01-31T20:04:25.552" v="1" actId="6549"/>
      <pc:docMkLst>
        <pc:docMk/>
      </pc:docMkLst>
      <pc:sldChg chg="modSp mod">
        <pc:chgData name="Rebecca Gooch" userId="179d98a8-f70f-4084-bb2d-ee65db40aa01" providerId="ADAL" clId="{6AF1CBA1-A975-4E3D-B4BF-C5C8AB050195}" dt="2024-01-31T11:16:10.156" v="0" actId="1076"/>
        <pc:sldMkLst>
          <pc:docMk/>
          <pc:sldMk cId="777755749" sldId="307"/>
        </pc:sldMkLst>
        <pc:spChg chg="mod">
          <ac:chgData name="Rebecca Gooch" userId="179d98a8-f70f-4084-bb2d-ee65db40aa01" providerId="ADAL" clId="{6AF1CBA1-A975-4E3D-B4BF-C5C8AB050195}" dt="2024-01-31T11:16:10.156" v="0" actId="1076"/>
          <ac:spMkLst>
            <pc:docMk/>
            <pc:sldMk cId="777755749" sldId="307"/>
            <ac:spMk id="5" creationId="{7697D013-5455-A924-6349-4594737C26D7}"/>
          </ac:spMkLst>
        </pc:spChg>
      </pc:sldChg>
      <pc:sldChg chg="modNotesTx">
        <pc:chgData name="Rebecca Gooch" userId="179d98a8-f70f-4084-bb2d-ee65db40aa01" providerId="ADAL" clId="{6AF1CBA1-A975-4E3D-B4BF-C5C8AB050195}" dt="2024-01-31T20:04:25.552" v="1" actId="6549"/>
        <pc:sldMkLst>
          <pc:docMk/>
          <pc:sldMk cId="3738793185" sldId="321"/>
        </pc:sldMkLst>
      </pc:sldChg>
    </pc:docChg>
  </pc:docChgLst>
</pc:chgInfo>
</file>

<file path=ppt/diagrams/_rels/data1.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_rels/data2.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10" Type="http://schemas.openxmlformats.org/officeDocument/2006/relationships/image" Target="../media/image24.svg"/><Relationship Id="rId4" Type="http://schemas.openxmlformats.org/officeDocument/2006/relationships/image" Target="../media/image17.svg"/><Relationship Id="rId9" Type="http://schemas.openxmlformats.org/officeDocument/2006/relationships/image" Target="../media/image23.png"/></Relationships>
</file>

<file path=ppt/diagrams/_rels/data3.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_rels/drawing1.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_rels/drawing2.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10" Type="http://schemas.openxmlformats.org/officeDocument/2006/relationships/image" Target="../media/image24.svg"/><Relationship Id="rId4" Type="http://schemas.openxmlformats.org/officeDocument/2006/relationships/image" Target="../media/image17.svg"/><Relationship Id="rId9" Type="http://schemas.openxmlformats.org/officeDocument/2006/relationships/image" Target="../media/image23.png"/></Relationships>
</file>

<file path=ppt/diagrams/_rels/drawing3.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a:alpha val="0"/>
      </a:schemeClr>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a:alpha val="0"/>
      </a:schemeClr>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a:alpha val="0"/>
      </a:schemeClr>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31F2564-9831-476B-86C1-9A46E9A87427}" type="doc">
      <dgm:prSet loTypeId="urn:microsoft.com/office/officeart/2018/2/layout/IconVerticalSolidList" loCatId="icon" qsTypeId="urn:microsoft.com/office/officeart/2005/8/quickstyle/simple1" qsCatId="simple" csTypeId="urn:microsoft.com/office/officeart/2018/5/colors/Iconchunking_neutralbg_colorful5" csCatId="colorful" phldr="1"/>
      <dgm:spPr/>
      <dgm:t>
        <a:bodyPr/>
        <a:lstStyle/>
        <a:p>
          <a:endParaRPr lang="en-US"/>
        </a:p>
      </dgm:t>
    </dgm:pt>
    <dgm:pt modelId="{E555DC7E-043B-4B40-AA13-FA3DE87773DA}">
      <dgm:prSet custT="1"/>
      <dgm:spPr/>
      <dgm:t>
        <a:bodyPr/>
        <a:lstStyle/>
        <a:p>
          <a:pPr>
            <a:lnSpc>
              <a:spcPct val="100000"/>
            </a:lnSpc>
          </a:pPr>
          <a:r>
            <a:rPr lang="en-GB" sz="1600" b="1" dirty="0">
              <a:solidFill>
                <a:srgbClr val="012169"/>
              </a:solidFill>
              <a:latin typeface="Arial" panose="020B0604020202020204" pitchFamily="34" charset="0"/>
              <a:cs typeface="Arial" panose="020B0604020202020204" pitchFamily="34" charset="0"/>
            </a:rPr>
            <a:t>DURATION</a:t>
          </a:r>
          <a:r>
            <a:rPr lang="en-GB" sz="1600" dirty="0">
              <a:solidFill>
                <a:srgbClr val="012169"/>
              </a:solidFill>
              <a:latin typeface="Arial" panose="020B0604020202020204" pitchFamily="34" charset="0"/>
              <a:cs typeface="Arial" panose="020B0604020202020204" pitchFamily="34" charset="0"/>
            </a:rPr>
            <a:t>: 6 months </a:t>
          </a:r>
          <a:endParaRPr lang="en-US" sz="1600" dirty="0">
            <a:solidFill>
              <a:srgbClr val="012169"/>
            </a:solidFill>
            <a:latin typeface="Arial" panose="020B0604020202020204" pitchFamily="34" charset="0"/>
            <a:cs typeface="Arial" panose="020B0604020202020204" pitchFamily="34" charset="0"/>
          </a:endParaRPr>
        </a:p>
      </dgm:t>
    </dgm:pt>
    <dgm:pt modelId="{923D3462-1ED5-4986-A5EA-E8DE23BA448C}" type="parTrans" cxnId="{87149256-0051-4B55-9106-C9FFF3302E0F}">
      <dgm:prSet/>
      <dgm:spPr/>
      <dgm:t>
        <a:bodyPr/>
        <a:lstStyle/>
        <a:p>
          <a:endParaRPr lang="en-US" sz="1600">
            <a:latin typeface="Arial" panose="020B0604020202020204" pitchFamily="34" charset="0"/>
            <a:cs typeface="Arial" panose="020B0604020202020204" pitchFamily="34" charset="0"/>
          </a:endParaRPr>
        </a:p>
      </dgm:t>
    </dgm:pt>
    <dgm:pt modelId="{D92362F8-B757-4C82-B72D-6284CE20EE2D}" type="sibTrans" cxnId="{87149256-0051-4B55-9106-C9FFF3302E0F}">
      <dgm:prSet/>
      <dgm:spPr/>
      <dgm:t>
        <a:bodyPr/>
        <a:lstStyle/>
        <a:p>
          <a:endParaRPr lang="en-US" sz="1600">
            <a:latin typeface="Arial" panose="020B0604020202020204" pitchFamily="34" charset="0"/>
            <a:cs typeface="Arial" panose="020B0604020202020204" pitchFamily="34" charset="0"/>
          </a:endParaRPr>
        </a:p>
      </dgm:t>
    </dgm:pt>
    <dgm:pt modelId="{40F1D2C9-80DF-4AF7-B23E-9FC79084209E}">
      <dgm:prSet custT="1"/>
      <dgm:spPr/>
      <dgm:t>
        <a:bodyPr/>
        <a:lstStyle/>
        <a:p>
          <a:pPr>
            <a:lnSpc>
              <a:spcPct val="100000"/>
            </a:lnSpc>
          </a:pPr>
          <a:r>
            <a:rPr lang="en-GB" sz="1600" b="1" dirty="0">
              <a:solidFill>
                <a:srgbClr val="012169"/>
              </a:solidFill>
              <a:latin typeface="Arial" panose="020B0604020202020204" pitchFamily="34" charset="0"/>
              <a:cs typeface="Arial" panose="020B0604020202020204" pitchFamily="34" charset="0"/>
            </a:rPr>
            <a:t>CREDIT: </a:t>
          </a:r>
          <a:r>
            <a:rPr lang="en-GB" sz="1600" dirty="0">
              <a:solidFill>
                <a:srgbClr val="012169"/>
              </a:solidFill>
              <a:latin typeface="Arial" panose="020B0604020202020204" pitchFamily="34" charset="0"/>
              <a:cs typeface="Arial" panose="020B0604020202020204" pitchFamily="34" charset="0"/>
            </a:rPr>
            <a:t>60</a:t>
          </a:r>
          <a:endParaRPr lang="en-US" sz="1600" dirty="0">
            <a:solidFill>
              <a:srgbClr val="012169"/>
            </a:solidFill>
            <a:latin typeface="Arial" panose="020B0604020202020204" pitchFamily="34" charset="0"/>
            <a:cs typeface="Arial" panose="020B0604020202020204" pitchFamily="34" charset="0"/>
          </a:endParaRPr>
        </a:p>
      </dgm:t>
    </dgm:pt>
    <dgm:pt modelId="{C1C6EEE1-AC13-42B3-889E-EFA352CEBB37}" type="parTrans" cxnId="{C92826D6-7F08-45D8-BB1B-1E780A16D18F}">
      <dgm:prSet/>
      <dgm:spPr/>
      <dgm:t>
        <a:bodyPr/>
        <a:lstStyle/>
        <a:p>
          <a:endParaRPr lang="en-US" sz="1600">
            <a:latin typeface="Arial" panose="020B0604020202020204" pitchFamily="34" charset="0"/>
            <a:cs typeface="Arial" panose="020B0604020202020204" pitchFamily="34" charset="0"/>
          </a:endParaRPr>
        </a:p>
      </dgm:t>
    </dgm:pt>
    <dgm:pt modelId="{B1EC7E84-26E4-44C7-AFB6-A6663CCA5D4D}" type="sibTrans" cxnId="{C92826D6-7F08-45D8-BB1B-1E780A16D18F}">
      <dgm:prSet/>
      <dgm:spPr/>
      <dgm:t>
        <a:bodyPr/>
        <a:lstStyle/>
        <a:p>
          <a:endParaRPr lang="en-US" sz="1600">
            <a:latin typeface="Arial" panose="020B0604020202020204" pitchFamily="34" charset="0"/>
            <a:cs typeface="Arial" panose="020B0604020202020204" pitchFamily="34" charset="0"/>
          </a:endParaRPr>
        </a:p>
      </dgm:t>
    </dgm:pt>
    <dgm:pt modelId="{EAE78C05-934B-4C00-9E5C-06E8BD82B7DC}">
      <dgm:prSet custT="1"/>
      <dgm:spPr/>
      <dgm:t>
        <a:bodyPr/>
        <a:lstStyle/>
        <a:p>
          <a:pPr>
            <a:lnSpc>
              <a:spcPct val="100000"/>
            </a:lnSpc>
          </a:pPr>
          <a:r>
            <a:rPr lang="en-GB" sz="1600" b="1" dirty="0">
              <a:solidFill>
                <a:srgbClr val="012169"/>
              </a:solidFill>
              <a:latin typeface="Arial" panose="020B0604020202020204" pitchFamily="34" charset="0"/>
              <a:cs typeface="Arial" panose="020B0604020202020204" pitchFamily="34" charset="0"/>
            </a:rPr>
            <a:t>LEVEL: </a:t>
          </a:r>
          <a:r>
            <a:rPr lang="en-GB" sz="1600" dirty="0">
              <a:solidFill>
                <a:srgbClr val="012169"/>
              </a:solidFill>
              <a:latin typeface="Arial" panose="020B0604020202020204" pitchFamily="34" charset="0"/>
              <a:cs typeface="Arial" panose="020B0604020202020204" pitchFamily="34" charset="0"/>
            </a:rPr>
            <a:t>RQF Level 3</a:t>
          </a:r>
          <a:endParaRPr lang="en-US" sz="1600" dirty="0">
            <a:solidFill>
              <a:srgbClr val="012169"/>
            </a:solidFill>
            <a:latin typeface="Arial" panose="020B0604020202020204" pitchFamily="34" charset="0"/>
            <a:cs typeface="Arial" panose="020B0604020202020204" pitchFamily="34" charset="0"/>
          </a:endParaRPr>
        </a:p>
      </dgm:t>
    </dgm:pt>
    <dgm:pt modelId="{2AB64DA1-3B64-4028-82F9-7CC662BF8D07}" type="parTrans" cxnId="{8424C3CA-B7D1-481A-99DC-4AE75BD703F2}">
      <dgm:prSet/>
      <dgm:spPr/>
      <dgm:t>
        <a:bodyPr/>
        <a:lstStyle/>
        <a:p>
          <a:endParaRPr lang="en-US" sz="1600">
            <a:latin typeface="Arial" panose="020B0604020202020204" pitchFamily="34" charset="0"/>
            <a:cs typeface="Arial" panose="020B0604020202020204" pitchFamily="34" charset="0"/>
          </a:endParaRPr>
        </a:p>
      </dgm:t>
    </dgm:pt>
    <dgm:pt modelId="{B3F1732D-907B-4F33-8AAA-2410E09E25AF}" type="sibTrans" cxnId="{8424C3CA-B7D1-481A-99DC-4AE75BD703F2}">
      <dgm:prSet/>
      <dgm:spPr/>
      <dgm:t>
        <a:bodyPr/>
        <a:lstStyle/>
        <a:p>
          <a:endParaRPr lang="en-US" sz="1600">
            <a:latin typeface="Arial" panose="020B0604020202020204" pitchFamily="34" charset="0"/>
            <a:cs typeface="Arial" panose="020B0604020202020204" pitchFamily="34" charset="0"/>
          </a:endParaRPr>
        </a:p>
      </dgm:t>
    </dgm:pt>
    <dgm:pt modelId="{46C40F14-46D1-46D7-AC65-A035B00D83E6}">
      <dgm:prSet custT="1"/>
      <dgm:spPr/>
      <dgm:t>
        <a:bodyPr/>
        <a:lstStyle/>
        <a:p>
          <a:pPr>
            <a:lnSpc>
              <a:spcPct val="100000"/>
            </a:lnSpc>
          </a:pPr>
          <a:r>
            <a:rPr lang="en-GB" sz="1600" b="1" dirty="0">
              <a:solidFill>
                <a:srgbClr val="012169"/>
              </a:solidFill>
              <a:latin typeface="Arial" panose="020B0604020202020204" pitchFamily="34" charset="0"/>
              <a:cs typeface="Arial" panose="020B0604020202020204" pitchFamily="34" charset="0"/>
            </a:rPr>
            <a:t>TOTAL QUALIFICATION TIME</a:t>
          </a:r>
          <a:r>
            <a:rPr lang="en-GB" sz="1600" dirty="0">
              <a:solidFill>
                <a:srgbClr val="012169"/>
              </a:solidFill>
              <a:latin typeface="Arial" panose="020B0604020202020204" pitchFamily="34" charset="0"/>
              <a:cs typeface="Arial" panose="020B0604020202020204" pitchFamily="34" charset="0"/>
            </a:rPr>
            <a:t>: 600 hours </a:t>
          </a:r>
          <a:endParaRPr lang="en-US" sz="1600" dirty="0">
            <a:solidFill>
              <a:srgbClr val="012169"/>
            </a:solidFill>
            <a:latin typeface="Arial" panose="020B0604020202020204" pitchFamily="34" charset="0"/>
            <a:cs typeface="Arial" panose="020B0604020202020204" pitchFamily="34" charset="0"/>
          </a:endParaRPr>
        </a:p>
      </dgm:t>
    </dgm:pt>
    <dgm:pt modelId="{5FB91DF8-6DA7-4947-896A-79BC9B478EBA}" type="parTrans" cxnId="{0C98FE32-5DEE-47E7-BA15-F281BACF674F}">
      <dgm:prSet/>
      <dgm:spPr/>
      <dgm:t>
        <a:bodyPr/>
        <a:lstStyle/>
        <a:p>
          <a:endParaRPr lang="en-US" sz="1600">
            <a:latin typeface="Arial" panose="020B0604020202020204" pitchFamily="34" charset="0"/>
            <a:cs typeface="Arial" panose="020B0604020202020204" pitchFamily="34" charset="0"/>
          </a:endParaRPr>
        </a:p>
      </dgm:t>
    </dgm:pt>
    <dgm:pt modelId="{7E86BF33-2D0E-4866-994C-215C0922A98C}" type="sibTrans" cxnId="{0C98FE32-5DEE-47E7-BA15-F281BACF674F}">
      <dgm:prSet/>
      <dgm:spPr/>
      <dgm:t>
        <a:bodyPr/>
        <a:lstStyle/>
        <a:p>
          <a:endParaRPr lang="en-US" sz="1600">
            <a:latin typeface="Arial" panose="020B0604020202020204" pitchFamily="34" charset="0"/>
            <a:cs typeface="Arial" panose="020B0604020202020204" pitchFamily="34" charset="0"/>
          </a:endParaRPr>
        </a:p>
      </dgm:t>
    </dgm:pt>
    <dgm:pt modelId="{A3D03EE2-0CE4-4E69-A8EE-BD19010DFBF1}" type="pres">
      <dgm:prSet presAssocID="{131F2564-9831-476B-86C1-9A46E9A87427}" presName="root" presStyleCnt="0">
        <dgm:presLayoutVars>
          <dgm:dir/>
          <dgm:resizeHandles val="exact"/>
        </dgm:presLayoutVars>
      </dgm:prSet>
      <dgm:spPr/>
    </dgm:pt>
    <dgm:pt modelId="{9B8BC882-903D-40F9-A2E1-F4197BACBDBC}" type="pres">
      <dgm:prSet presAssocID="{E555DC7E-043B-4B40-AA13-FA3DE87773DA}" presName="compNode" presStyleCnt="0"/>
      <dgm:spPr/>
    </dgm:pt>
    <dgm:pt modelId="{02D60C3F-5726-465C-A976-02216E6DE606}" type="pres">
      <dgm:prSet presAssocID="{E555DC7E-043B-4B40-AA13-FA3DE87773DA}" presName="bgRect" presStyleLbl="bgShp" presStyleIdx="0" presStyleCnt="4"/>
      <dgm:spPr/>
    </dgm:pt>
    <dgm:pt modelId="{4B1833BF-80EF-4805-A851-6BB5A9AC226C}" type="pres">
      <dgm:prSet presAssocID="{E555DC7E-043B-4B40-AA13-FA3DE87773DA}" presName="iconRect" presStyleLbl="node1" presStyleIdx="0" presStyleCnt="4" custScaleX="164888" custScaleY="14229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topwatch"/>
        </a:ext>
      </dgm:extLst>
    </dgm:pt>
    <dgm:pt modelId="{E9DA4450-CBC3-4A3A-92FD-9EA90369C8EF}" type="pres">
      <dgm:prSet presAssocID="{E555DC7E-043B-4B40-AA13-FA3DE87773DA}" presName="spaceRect" presStyleCnt="0"/>
      <dgm:spPr/>
    </dgm:pt>
    <dgm:pt modelId="{F7AE95F9-29C5-4D7F-B99E-98B5045BFD7C}" type="pres">
      <dgm:prSet presAssocID="{E555DC7E-043B-4B40-AA13-FA3DE87773DA}" presName="parTx" presStyleLbl="revTx" presStyleIdx="0" presStyleCnt="4">
        <dgm:presLayoutVars>
          <dgm:chMax val="0"/>
          <dgm:chPref val="0"/>
        </dgm:presLayoutVars>
      </dgm:prSet>
      <dgm:spPr/>
    </dgm:pt>
    <dgm:pt modelId="{76330E4E-B8D9-4DB6-8B20-D145DE629CE2}" type="pres">
      <dgm:prSet presAssocID="{D92362F8-B757-4C82-B72D-6284CE20EE2D}" presName="sibTrans" presStyleCnt="0"/>
      <dgm:spPr/>
    </dgm:pt>
    <dgm:pt modelId="{AB9326AB-78CD-426A-A402-465E0B722C23}" type="pres">
      <dgm:prSet presAssocID="{40F1D2C9-80DF-4AF7-B23E-9FC79084209E}" presName="compNode" presStyleCnt="0"/>
      <dgm:spPr/>
    </dgm:pt>
    <dgm:pt modelId="{6F66CF0F-F410-4C36-ABFC-6AB57B307C20}" type="pres">
      <dgm:prSet presAssocID="{40F1D2C9-80DF-4AF7-B23E-9FC79084209E}" presName="bgRect" presStyleLbl="bgShp" presStyleIdx="1" presStyleCnt="4"/>
      <dgm:spPr/>
    </dgm:pt>
    <dgm:pt modelId="{40E0C702-88CD-4F13-A52F-155E427256AB}" type="pres">
      <dgm:prSet presAssocID="{40F1D2C9-80DF-4AF7-B23E-9FC79084209E}" presName="iconRect" presStyleLbl="node1" presStyleIdx="1" presStyleCnt="4" custScaleX="160587" custScaleY="187021"/>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redit card"/>
        </a:ext>
      </dgm:extLst>
    </dgm:pt>
    <dgm:pt modelId="{D02D5262-479B-4473-940B-4D2600DECEAF}" type="pres">
      <dgm:prSet presAssocID="{40F1D2C9-80DF-4AF7-B23E-9FC79084209E}" presName="spaceRect" presStyleCnt="0"/>
      <dgm:spPr/>
    </dgm:pt>
    <dgm:pt modelId="{86DCFD3C-CDED-44A9-B72A-673AA34C7AF7}" type="pres">
      <dgm:prSet presAssocID="{40F1D2C9-80DF-4AF7-B23E-9FC79084209E}" presName="parTx" presStyleLbl="revTx" presStyleIdx="1" presStyleCnt="4">
        <dgm:presLayoutVars>
          <dgm:chMax val="0"/>
          <dgm:chPref val="0"/>
        </dgm:presLayoutVars>
      </dgm:prSet>
      <dgm:spPr/>
    </dgm:pt>
    <dgm:pt modelId="{AFB63BBD-1604-48DE-8506-0BEE4B734FFB}" type="pres">
      <dgm:prSet presAssocID="{B1EC7E84-26E4-44C7-AFB6-A6663CCA5D4D}" presName="sibTrans" presStyleCnt="0"/>
      <dgm:spPr/>
    </dgm:pt>
    <dgm:pt modelId="{6C4F64E8-6F01-43DF-9928-BCF823D307B9}" type="pres">
      <dgm:prSet presAssocID="{EAE78C05-934B-4C00-9E5C-06E8BD82B7DC}" presName="compNode" presStyleCnt="0"/>
      <dgm:spPr/>
    </dgm:pt>
    <dgm:pt modelId="{E16F3B6F-E992-490E-89A3-0D2D57338170}" type="pres">
      <dgm:prSet presAssocID="{EAE78C05-934B-4C00-9E5C-06E8BD82B7DC}" presName="bgRect" presStyleLbl="bgShp" presStyleIdx="2" presStyleCnt="4"/>
      <dgm:spPr/>
    </dgm:pt>
    <dgm:pt modelId="{4709AC38-07BB-4CF7-BD7B-D9333F4467FF}" type="pres">
      <dgm:prSet presAssocID="{EAE78C05-934B-4C00-9E5C-06E8BD82B7DC}" presName="iconRect" presStyleLbl="node1" presStyleIdx="2" presStyleCnt="4" custScaleX="154910" custScaleY="17110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User"/>
        </a:ext>
      </dgm:extLst>
    </dgm:pt>
    <dgm:pt modelId="{A6564EF8-3421-4598-AE0F-26EBFB671FBB}" type="pres">
      <dgm:prSet presAssocID="{EAE78C05-934B-4C00-9E5C-06E8BD82B7DC}" presName="spaceRect" presStyleCnt="0"/>
      <dgm:spPr/>
    </dgm:pt>
    <dgm:pt modelId="{19B8FF88-EAB2-4ACD-8263-8AB780BD3DF0}" type="pres">
      <dgm:prSet presAssocID="{EAE78C05-934B-4C00-9E5C-06E8BD82B7DC}" presName="parTx" presStyleLbl="revTx" presStyleIdx="2" presStyleCnt="4">
        <dgm:presLayoutVars>
          <dgm:chMax val="0"/>
          <dgm:chPref val="0"/>
        </dgm:presLayoutVars>
      </dgm:prSet>
      <dgm:spPr/>
    </dgm:pt>
    <dgm:pt modelId="{B68B1439-6B6A-4C78-81E2-821279F47416}" type="pres">
      <dgm:prSet presAssocID="{B3F1732D-907B-4F33-8AAA-2410E09E25AF}" presName="sibTrans" presStyleCnt="0"/>
      <dgm:spPr/>
    </dgm:pt>
    <dgm:pt modelId="{31FF93EF-2339-432B-9C04-46AD3CB4F552}" type="pres">
      <dgm:prSet presAssocID="{46C40F14-46D1-46D7-AC65-A035B00D83E6}" presName="compNode" presStyleCnt="0"/>
      <dgm:spPr/>
    </dgm:pt>
    <dgm:pt modelId="{67140A91-0AAE-4291-9FC9-477D1D5983D6}" type="pres">
      <dgm:prSet presAssocID="{46C40F14-46D1-46D7-AC65-A035B00D83E6}" presName="bgRect" presStyleLbl="bgShp" presStyleIdx="3" presStyleCnt="4"/>
      <dgm:spPr/>
    </dgm:pt>
    <dgm:pt modelId="{27E4E4C7-639B-4EB3-9343-F0826B6EFEAB}" type="pres">
      <dgm:prSet presAssocID="{46C40F14-46D1-46D7-AC65-A035B00D83E6}" presName="iconRect" presStyleLbl="node1" presStyleIdx="3" presStyleCnt="4" custScaleX="165123" custScaleY="171172"/>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lock"/>
        </a:ext>
      </dgm:extLst>
    </dgm:pt>
    <dgm:pt modelId="{BA8AA8EF-8CD3-447D-83F1-8F901E71C5B2}" type="pres">
      <dgm:prSet presAssocID="{46C40F14-46D1-46D7-AC65-A035B00D83E6}" presName="spaceRect" presStyleCnt="0"/>
      <dgm:spPr/>
    </dgm:pt>
    <dgm:pt modelId="{90BC8E20-5370-48E3-A3EE-D637D38F4543}" type="pres">
      <dgm:prSet presAssocID="{46C40F14-46D1-46D7-AC65-A035B00D83E6}" presName="parTx" presStyleLbl="revTx" presStyleIdx="3" presStyleCnt="4">
        <dgm:presLayoutVars>
          <dgm:chMax val="0"/>
          <dgm:chPref val="0"/>
        </dgm:presLayoutVars>
      </dgm:prSet>
      <dgm:spPr/>
    </dgm:pt>
  </dgm:ptLst>
  <dgm:cxnLst>
    <dgm:cxn modelId="{0C98FE32-5DEE-47E7-BA15-F281BACF674F}" srcId="{131F2564-9831-476B-86C1-9A46E9A87427}" destId="{46C40F14-46D1-46D7-AC65-A035B00D83E6}" srcOrd="3" destOrd="0" parTransId="{5FB91DF8-6DA7-4947-896A-79BC9B478EBA}" sibTransId="{7E86BF33-2D0E-4866-994C-215C0922A98C}"/>
    <dgm:cxn modelId="{B1261639-7CE6-48B7-A5C1-4D9D7B4570AE}" type="presOf" srcId="{40F1D2C9-80DF-4AF7-B23E-9FC79084209E}" destId="{86DCFD3C-CDED-44A9-B72A-673AA34C7AF7}" srcOrd="0" destOrd="0" presId="urn:microsoft.com/office/officeart/2018/2/layout/IconVerticalSolidList"/>
    <dgm:cxn modelId="{0E5C7146-8EA3-4050-9A7D-1D87600E3A90}" type="presOf" srcId="{E555DC7E-043B-4B40-AA13-FA3DE87773DA}" destId="{F7AE95F9-29C5-4D7F-B99E-98B5045BFD7C}" srcOrd="0" destOrd="0" presId="urn:microsoft.com/office/officeart/2018/2/layout/IconVerticalSolidList"/>
    <dgm:cxn modelId="{D966E569-B487-49F3-83CA-E49F10132F8F}" type="presOf" srcId="{EAE78C05-934B-4C00-9E5C-06E8BD82B7DC}" destId="{19B8FF88-EAB2-4ACD-8263-8AB780BD3DF0}" srcOrd="0" destOrd="0" presId="urn:microsoft.com/office/officeart/2018/2/layout/IconVerticalSolidList"/>
    <dgm:cxn modelId="{87149256-0051-4B55-9106-C9FFF3302E0F}" srcId="{131F2564-9831-476B-86C1-9A46E9A87427}" destId="{E555DC7E-043B-4B40-AA13-FA3DE87773DA}" srcOrd="0" destOrd="0" parTransId="{923D3462-1ED5-4986-A5EA-E8DE23BA448C}" sibTransId="{D92362F8-B757-4C82-B72D-6284CE20EE2D}"/>
    <dgm:cxn modelId="{EC631A91-9F72-409A-BC57-DBAA4104C2B5}" type="presOf" srcId="{46C40F14-46D1-46D7-AC65-A035B00D83E6}" destId="{90BC8E20-5370-48E3-A3EE-D637D38F4543}" srcOrd="0" destOrd="0" presId="urn:microsoft.com/office/officeart/2018/2/layout/IconVerticalSolidList"/>
    <dgm:cxn modelId="{8424C3CA-B7D1-481A-99DC-4AE75BD703F2}" srcId="{131F2564-9831-476B-86C1-9A46E9A87427}" destId="{EAE78C05-934B-4C00-9E5C-06E8BD82B7DC}" srcOrd="2" destOrd="0" parTransId="{2AB64DA1-3B64-4028-82F9-7CC662BF8D07}" sibTransId="{B3F1732D-907B-4F33-8AAA-2410E09E25AF}"/>
    <dgm:cxn modelId="{C92826D6-7F08-45D8-BB1B-1E780A16D18F}" srcId="{131F2564-9831-476B-86C1-9A46E9A87427}" destId="{40F1D2C9-80DF-4AF7-B23E-9FC79084209E}" srcOrd="1" destOrd="0" parTransId="{C1C6EEE1-AC13-42B3-889E-EFA352CEBB37}" sibTransId="{B1EC7E84-26E4-44C7-AFB6-A6663CCA5D4D}"/>
    <dgm:cxn modelId="{3434D7FD-01AF-4D97-985E-C055F626D451}" type="presOf" srcId="{131F2564-9831-476B-86C1-9A46E9A87427}" destId="{A3D03EE2-0CE4-4E69-A8EE-BD19010DFBF1}" srcOrd="0" destOrd="0" presId="urn:microsoft.com/office/officeart/2018/2/layout/IconVerticalSolidList"/>
    <dgm:cxn modelId="{EFA2DCF8-23A8-4C5F-BBD3-59F9332FC417}" type="presParOf" srcId="{A3D03EE2-0CE4-4E69-A8EE-BD19010DFBF1}" destId="{9B8BC882-903D-40F9-A2E1-F4197BACBDBC}" srcOrd="0" destOrd="0" presId="urn:microsoft.com/office/officeart/2018/2/layout/IconVerticalSolidList"/>
    <dgm:cxn modelId="{11496200-6730-4075-B9D6-46E31C5BB3DD}" type="presParOf" srcId="{9B8BC882-903D-40F9-A2E1-F4197BACBDBC}" destId="{02D60C3F-5726-465C-A976-02216E6DE606}" srcOrd="0" destOrd="0" presId="urn:microsoft.com/office/officeart/2018/2/layout/IconVerticalSolidList"/>
    <dgm:cxn modelId="{A63466B2-4A0F-468C-8CDF-AAE3EC2C78CA}" type="presParOf" srcId="{9B8BC882-903D-40F9-A2E1-F4197BACBDBC}" destId="{4B1833BF-80EF-4805-A851-6BB5A9AC226C}" srcOrd="1" destOrd="0" presId="urn:microsoft.com/office/officeart/2018/2/layout/IconVerticalSolidList"/>
    <dgm:cxn modelId="{EBFE23AA-ABA7-427D-98CD-BE079C9E67E7}" type="presParOf" srcId="{9B8BC882-903D-40F9-A2E1-F4197BACBDBC}" destId="{E9DA4450-CBC3-4A3A-92FD-9EA90369C8EF}" srcOrd="2" destOrd="0" presId="urn:microsoft.com/office/officeart/2018/2/layout/IconVerticalSolidList"/>
    <dgm:cxn modelId="{12EE272A-3974-47D9-BF21-9337DD380232}" type="presParOf" srcId="{9B8BC882-903D-40F9-A2E1-F4197BACBDBC}" destId="{F7AE95F9-29C5-4D7F-B99E-98B5045BFD7C}" srcOrd="3" destOrd="0" presId="urn:microsoft.com/office/officeart/2018/2/layout/IconVerticalSolidList"/>
    <dgm:cxn modelId="{27B09568-2A21-4369-A360-FD36C7F92502}" type="presParOf" srcId="{A3D03EE2-0CE4-4E69-A8EE-BD19010DFBF1}" destId="{76330E4E-B8D9-4DB6-8B20-D145DE629CE2}" srcOrd="1" destOrd="0" presId="urn:microsoft.com/office/officeart/2018/2/layout/IconVerticalSolidList"/>
    <dgm:cxn modelId="{C70148D1-504B-493B-A8E6-0B051E413E91}" type="presParOf" srcId="{A3D03EE2-0CE4-4E69-A8EE-BD19010DFBF1}" destId="{AB9326AB-78CD-426A-A402-465E0B722C23}" srcOrd="2" destOrd="0" presId="urn:microsoft.com/office/officeart/2018/2/layout/IconVerticalSolidList"/>
    <dgm:cxn modelId="{314F8FD5-B229-4322-AD24-BB9E09C7AD86}" type="presParOf" srcId="{AB9326AB-78CD-426A-A402-465E0B722C23}" destId="{6F66CF0F-F410-4C36-ABFC-6AB57B307C20}" srcOrd="0" destOrd="0" presId="urn:microsoft.com/office/officeart/2018/2/layout/IconVerticalSolidList"/>
    <dgm:cxn modelId="{CABBC248-7872-429E-BA10-7AB4B569CE66}" type="presParOf" srcId="{AB9326AB-78CD-426A-A402-465E0B722C23}" destId="{40E0C702-88CD-4F13-A52F-155E427256AB}" srcOrd="1" destOrd="0" presId="urn:microsoft.com/office/officeart/2018/2/layout/IconVerticalSolidList"/>
    <dgm:cxn modelId="{24B3D405-2442-40C1-923D-7C334CA9B636}" type="presParOf" srcId="{AB9326AB-78CD-426A-A402-465E0B722C23}" destId="{D02D5262-479B-4473-940B-4D2600DECEAF}" srcOrd="2" destOrd="0" presId="urn:microsoft.com/office/officeart/2018/2/layout/IconVerticalSolidList"/>
    <dgm:cxn modelId="{DC728670-83FA-42D4-AB64-25B43E3AEF1C}" type="presParOf" srcId="{AB9326AB-78CD-426A-A402-465E0B722C23}" destId="{86DCFD3C-CDED-44A9-B72A-673AA34C7AF7}" srcOrd="3" destOrd="0" presId="urn:microsoft.com/office/officeart/2018/2/layout/IconVerticalSolidList"/>
    <dgm:cxn modelId="{4ACD0EFE-82E5-4CC4-91FB-B17B3782A9AC}" type="presParOf" srcId="{A3D03EE2-0CE4-4E69-A8EE-BD19010DFBF1}" destId="{AFB63BBD-1604-48DE-8506-0BEE4B734FFB}" srcOrd="3" destOrd="0" presId="urn:microsoft.com/office/officeart/2018/2/layout/IconVerticalSolidList"/>
    <dgm:cxn modelId="{32BDFEE6-2C92-4DC9-9CAF-38896720CBC6}" type="presParOf" srcId="{A3D03EE2-0CE4-4E69-A8EE-BD19010DFBF1}" destId="{6C4F64E8-6F01-43DF-9928-BCF823D307B9}" srcOrd="4" destOrd="0" presId="urn:microsoft.com/office/officeart/2018/2/layout/IconVerticalSolidList"/>
    <dgm:cxn modelId="{98FE11BA-9C3F-4A0E-868A-F6AE29DC6685}" type="presParOf" srcId="{6C4F64E8-6F01-43DF-9928-BCF823D307B9}" destId="{E16F3B6F-E992-490E-89A3-0D2D57338170}" srcOrd="0" destOrd="0" presId="urn:microsoft.com/office/officeart/2018/2/layout/IconVerticalSolidList"/>
    <dgm:cxn modelId="{6B3799A7-18FF-436E-8DF0-88F552A791B2}" type="presParOf" srcId="{6C4F64E8-6F01-43DF-9928-BCF823D307B9}" destId="{4709AC38-07BB-4CF7-BD7B-D9333F4467FF}" srcOrd="1" destOrd="0" presId="urn:microsoft.com/office/officeart/2018/2/layout/IconVerticalSolidList"/>
    <dgm:cxn modelId="{FB0C9A33-3EC0-4AC0-8830-17EE1BD6558C}" type="presParOf" srcId="{6C4F64E8-6F01-43DF-9928-BCF823D307B9}" destId="{A6564EF8-3421-4598-AE0F-26EBFB671FBB}" srcOrd="2" destOrd="0" presId="urn:microsoft.com/office/officeart/2018/2/layout/IconVerticalSolidList"/>
    <dgm:cxn modelId="{AFA09BDB-D021-40E9-A6C3-DF810D961B80}" type="presParOf" srcId="{6C4F64E8-6F01-43DF-9928-BCF823D307B9}" destId="{19B8FF88-EAB2-4ACD-8263-8AB780BD3DF0}" srcOrd="3" destOrd="0" presId="urn:microsoft.com/office/officeart/2018/2/layout/IconVerticalSolidList"/>
    <dgm:cxn modelId="{551FA62E-9F3E-4BC1-BF98-3A48171E795E}" type="presParOf" srcId="{A3D03EE2-0CE4-4E69-A8EE-BD19010DFBF1}" destId="{B68B1439-6B6A-4C78-81E2-821279F47416}" srcOrd="5" destOrd="0" presId="urn:microsoft.com/office/officeart/2018/2/layout/IconVerticalSolidList"/>
    <dgm:cxn modelId="{CFFBF8B1-AD6D-4229-A8C3-CE13E9EC7B11}" type="presParOf" srcId="{A3D03EE2-0CE4-4E69-A8EE-BD19010DFBF1}" destId="{31FF93EF-2339-432B-9C04-46AD3CB4F552}" srcOrd="6" destOrd="0" presId="urn:microsoft.com/office/officeart/2018/2/layout/IconVerticalSolidList"/>
    <dgm:cxn modelId="{6208389F-3A53-47A8-8D62-08C94E040C0D}" type="presParOf" srcId="{31FF93EF-2339-432B-9C04-46AD3CB4F552}" destId="{67140A91-0AAE-4291-9FC9-477D1D5983D6}" srcOrd="0" destOrd="0" presId="urn:microsoft.com/office/officeart/2018/2/layout/IconVerticalSolidList"/>
    <dgm:cxn modelId="{B6318B09-DDA0-4B59-A85E-781113FDC5AF}" type="presParOf" srcId="{31FF93EF-2339-432B-9C04-46AD3CB4F552}" destId="{27E4E4C7-639B-4EB3-9343-F0826B6EFEAB}" srcOrd="1" destOrd="0" presId="urn:microsoft.com/office/officeart/2018/2/layout/IconVerticalSolidList"/>
    <dgm:cxn modelId="{7CFFE6A6-4572-4496-9CCB-8CCF54286DD7}" type="presParOf" srcId="{31FF93EF-2339-432B-9C04-46AD3CB4F552}" destId="{BA8AA8EF-8CD3-447D-83F1-8F901E71C5B2}" srcOrd="2" destOrd="0" presId="urn:microsoft.com/office/officeart/2018/2/layout/IconVerticalSolidList"/>
    <dgm:cxn modelId="{6FF83336-62C5-4CFF-84A0-F41A98A0820E}" type="presParOf" srcId="{31FF93EF-2339-432B-9C04-46AD3CB4F552}" destId="{90BC8E20-5370-48E3-A3EE-D637D38F4543}"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31F2564-9831-476B-86C1-9A46E9A87427}" type="doc">
      <dgm:prSet loTypeId="urn:microsoft.com/office/officeart/2018/2/layout/IconVerticalSolidList" loCatId="icon" qsTypeId="urn:microsoft.com/office/officeart/2005/8/quickstyle/simple1" qsCatId="simple" csTypeId="urn:microsoft.com/office/officeart/2018/5/colors/Iconchunking_neutralbg_colorful5" csCatId="colorful" phldr="1"/>
      <dgm:spPr/>
      <dgm:t>
        <a:bodyPr/>
        <a:lstStyle/>
        <a:p>
          <a:endParaRPr lang="en-US"/>
        </a:p>
      </dgm:t>
    </dgm:pt>
    <dgm:pt modelId="{E555DC7E-043B-4B40-AA13-FA3DE87773DA}">
      <dgm:prSet custT="1"/>
      <dgm:spPr/>
      <dgm:t>
        <a:bodyPr/>
        <a:lstStyle/>
        <a:p>
          <a:pPr>
            <a:lnSpc>
              <a:spcPct val="100000"/>
            </a:lnSpc>
          </a:pPr>
          <a:r>
            <a:rPr lang="en-GB" sz="1800" b="1" dirty="0">
              <a:solidFill>
                <a:srgbClr val="012169"/>
              </a:solidFill>
              <a:latin typeface="Arial" panose="020B0604020202020204" pitchFamily="34" charset="0"/>
              <a:cs typeface="Arial" panose="020B0604020202020204" pitchFamily="34" charset="0"/>
            </a:rPr>
            <a:t>DURATION</a:t>
          </a:r>
          <a:r>
            <a:rPr lang="en-GB" sz="1800" dirty="0">
              <a:solidFill>
                <a:srgbClr val="012169"/>
              </a:solidFill>
              <a:latin typeface="Arial" panose="020B0604020202020204" pitchFamily="34" charset="0"/>
              <a:cs typeface="Arial" panose="020B0604020202020204" pitchFamily="34" charset="0"/>
            </a:rPr>
            <a:t>: 12 months </a:t>
          </a:r>
          <a:endParaRPr lang="en-US" sz="1800" dirty="0">
            <a:solidFill>
              <a:srgbClr val="012169"/>
            </a:solidFill>
            <a:latin typeface="Arial" panose="020B0604020202020204" pitchFamily="34" charset="0"/>
            <a:cs typeface="Arial" panose="020B0604020202020204" pitchFamily="34" charset="0"/>
          </a:endParaRPr>
        </a:p>
      </dgm:t>
    </dgm:pt>
    <dgm:pt modelId="{923D3462-1ED5-4986-A5EA-E8DE23BA448C}" type="parTrans" cxnId="{87149256-0051-4B55-9106-C9FFF3302E0F}">
      <dgm:prSet/>
      <dgm:spPr/>
      <dgm:t>
        <a:bodyPr/>
        <a:lstStyle/>
        <a:p>
          <a:endParaRPr lang="en-US" sz="1800">
            <a:latin typeface="Arial" panose="020B0604020202020204" pitchFamily="34" charset="0"/>
            <a:cs typeface="Arial" panose="020B0604020202020204" pitchFamily="34" charset="0"/>
          </a:endParaRPr>
        </a:p>
      </dgm:t>
    </dgm:pt>
    <dgm:pt modelId="{D92362F8-B757-4C82-B72D-6284CE20EE2D}" type="sibTrans" cxnId="{87149256-0051-4B55-9106-C9FFF3302E0F}">
      <dgm:prSet/>
      <dgm:spPr/>
      <dgm:t>
        <a:bodyPr/>
        <a:lstStyle/>
        <a:p>
          <a:endParaRPr lang="en-US" sz="1800">
            <a:latin typeface="Arial" panose="020B0604020202020204" pitchFamily="34" charset="0"/>
            <a:cs typeface="Arial" panose="020B0604020202020204" pitchFamily="34" charset="0"/>
          </a:endParaRPr>
        </a:p>
      </dgm:t>
    </dgm:pt>
    <dgm:pt modelId="{40F1D2C9-80DF-4AF7-B23E-9FC79084209E}">
      <dgm:prSet custT="1"/>
      <dgm:spPr/>
      <dgm:t>
        <a:bodyPr/>
        <a:lstStyle/>
        <a:p>
          <a:pPr>
            <a:lnSpc>
              <a:spcPct val="100000"/>
            </a:lnSpc>
          </a:pPr>
          <a:r>
            <a:rPr lang="en-GB" sz="1800" b="1" dirty="0">
              <a:solidFill>
                <a:srgbClr val="012169"/>
              </a:solidFill>
              <a:latin typeface="Arial" panose="020B0604020202020204" pitchFamily="34" charset="0"/>
              <a:cs typeface="Arial" panose="020B0604020202020204" pitchFamily="34" charset="0"/>
            </a:rPr>
            <a:t>CREDIT: </a:t>
          </a:r>
          <a:r>
            <a:rPr lang="en-GB" sz="1800" b="0" dirty="0">
              <a:solidFill>
                <a:srgbClr val="012169"/>
              </a:solidFill>
              <a:latin typeface="Arial" panose="020B0604020202020204" pitchFamily="34" charset="0"/>
              <a:cs typeface="Arial" panose="020B0604020202020204" pitchFamily="34" charset="0"/>
            </a:rPr>
            <a:t>120</a:t>
          </a:r>
          <a:endParaRPr lang="en-US" sz="1800" b="0" dirty="0">
            <a:solidFill>
              <a:srgbClr val="012169"/>
            </a:solidFill>
            <a:latin typeface="Arial" panose="020B0604020202020204" pitchFamily="34" charset="0"/>
            <a:cs typeface="Arial" panose="020B0604020202020204" pitchFamily="34" charset="0"/>
          </a:endParaRPr>
        </a:p>
      </dgm:t>
    </dgm:pt>
    <dgm:pt modelId="{C1C6EEE1-AC13-42B3-889E-EFA352CEBB37}" type="parTrans" cxnId="{C92826D6-7F08-45D8-BB1B-1E780A16D18F}">
      <dgm:prSet/>
      <dgm:spPr/>
      <dgm:t>
        <a:bodyPr/>
        <a:lstStyle/>
        <a:p>
          <a:endParaRPr lang="en-US" sz="1800">
            <a:latin typeface="Arial" panose="020B0604020202020204" pitchFamily="34" charset="0"/>
            <a:cs typeface="Arial" panose="020B0604020202020204" pitchFamily="34" charset="0"/>
          </a:endParaRPr>
        </a:p>
      </dgm:t>
    </dgm:pt>
    <dgm:pt modelId="{B1EC7E84-26E4-44C7-AFB6-A6663CCA5D4D}" type="sibTrans" cxnId="{C92826D6-7F08-45D8-BB1B-1E780A16D18F}">
      <dgm:prSet/>
      <dgm:spPr/>
      <dgm:t>
        <a:bodyPr/>
        <a:lstStyle/>
        <a:p>
          <a:endParaRPr lang="en-US" sz="1800">
            <a:latin typeface="Arial" panose="020B0604020202020204" pitchFamily="34" charset="0"/>
            <a:cs typeface="Arial" panose="020B0604020202020204" pitchFamily="34" charset="0"/>
          </a:endParaRPr>
        </a:p>
      </dgm:t>
    </dgm:pt>
    <dgm:pt modelId="{EAE78C05-934B-4C00-9E5C-06E8BD82B7DC}">
      <dgm:prSet custT="1"/>
      <dgm:spPr/>
      <dgm:t>
        <a:bodyPr/>
        <a:lstStyle/>
        <a:p>
          <a:pPr>
            <a:lnSpc>
              <a:spcPct val="100000"/>
            </a:lnSpc>
          </a:pPr>
          <a:r>
            <a:rPr lang="en-GB" sz="1800" b="1" dirty="0">
              <a:solidFill>
                <a:srgbClr val="012169"/>
              </a:solidFill>
              <a:latin typeface="Arial" panose="020B0604020202020204" pitchFamily="34" charset="0"/>
              <a:cs typeface="Arial" panose="020B0604020202020204" pitchFamily="34" charset="0"/>
            </a:rPr>
            <a:t>LEVEL: </a:t>
          </a:r>
          <a:r>
            <a:rPr lang="en-GB" sz="1800" dirty="0">
              <a:solidFill>
                <a:srgbClr val="012169"/>
              </a:solidFill>
              <a:latin typeface="Arial" panose="020B0604020202020204" pitchFamily="34" charset="0"/>
              <a:cs typeface="Arial" panose="020B0604020202020204" pitchFamily="34" charset="0"/>
            </a:rPr>
            <a:t>RQF Level </a:t>
          </a:r>
          <a:r>
            <a:rPr lang="en-GB" sz="1800" dirty="0">
              <a:latin typeface="Arial" panose="020B0604020202020204" pitchFamily="34" charset="0"/>
              <a:cs typeface="Arial" panose="020B0604020202020204" pitchFamily="34" charset="0"/>
            </a:rPr>
            <a:t>4</a:t>
          </a:r>
          <a:endParaRPr lang="en-US" sz="1800" dirty="0">
            <a:latin typeface="Arial" panose="020B0604020202020204" pitchFamily="34" charset="0"/>
            <a:cs typeface="Arial" panose="020B0604020202020204" pitchFamily="34" charset="0"/>
          </a:endParaRPr>
        </a:p>
      </dgm:t>
    </dgm:pt>
    <dgm:pt modelId="{2AB64DA1-3B64-4028-82F9-7CC662BF8D07}" type="parTrans" cxnId="{8424C3CA-B7D1-481A-99DC-4AE75BD703F2}">
      <dgm:prSet/>
      <dgm:spPr/>
      <dgm:t>
        <a:bodyPr/>
        <a:lstStyle/>
        <a:p>
          <a:endParaRPr lang="en-US" sz="1800">
            <a:latin typeface="Arial" panose="020B0604020202020204" pitchFamily="34" charset="0"/>
            <a:cs typeface="Arial" panose="020B0604020202020204" pitchFamily="34" charset="0"/>
          </a:endParaRPr>
        </a:p>
      </dgm:t>
    </dgm:pt>
    <dgm:pt modelId="{B3F1732D-907B-4F33-8AAA-2410E09E25AF}" type="sibTrans" cxnId="{8424C3CA-B7D1-481A-99DC-4AE75BD703F2}">
      <dgm:prSet/>
      <dgm:spPr/>
      <dgm:t>
        <a:bodyPr/>
        <a:lstStyle/>
        <a:p>
          <a:endParaRPr lang="en-US" sz="1800">
            <a:latin typeface="Arial" panose="020B0604020202020204" pitchFamily="34" charset="0"/>
            <a:cs typeface="Arial" panose="020B0604020202020204" pitchFamily="34" charset="0"/>
          </a:endParaRPr>
        </a:p>
      </dgm:t>
    </dgm:pt>
    <dgm:pt modelId="{46C40F14-46D1-46D7-AC65-A035B00D83E6}">
      <dgm:prSet custT="1"/>
      <dgm:spPr/>
      <dgm:t>
        <a:bodyPr/>
        <a:lstStyle/>
        <a:p>
          <a:pPr>
            <a:lnSpc>
              <a:spcPct val="100000"/>
            </a:lnSpc>
          </a:pPr>
          <a:r>
            <a:rPr lang="en-GB" sz="1800" b="1" dirty="0">
              <a:solidFill>
                <a:srgbClr val="012169"/>
              </a:solidFill>
              <a:latin typeface="Arial" panose="020B0604020202020204" pitchFamily="34" charset="0"/>
              <a:cs typeface="Arial" panose="020B0604020202020204" pitchFamily="34" charset="0"/>
            </a:rPr>
            <a:t>TOTAL QUALIFICATION TIME</a:t>
          </a:r>
          <a:r>
            <a:rPr lang="en-GB" sz="1800" dirty="0">
              <a:solidFill>
                <a:srgbClr val="012169"/>
              </a:solidFill>
              <a:latin typeface="Arial" panose="020B0604020202020204" pitchFamily="34" charset="0"/>
              <a:cs typeface="Arial" panose="020B0604020202020204" pitchFamily="34" charset="0"/>
            </a:rPr>
            <a:t>: 1200 hours </a:t>
          </a:r>
          <a:endParaRPr lang="en-US" sz="1800" dirty="0">
            <a:solidFill>
              <a:srgbClr val="012169"/>
            </a:solidFill>
            <a:latin typeface="Arial" panose="020B0604020202020204" pitchFamily="34" charset="0"/>
            <a:cs typeface="Arial" panose="020B0604020202020204" pitchFamily="34" charset="0"/>
          </a:endParaRPr>
        </a:p>
      </dgm:t>
    </dgm:pt>
    <dgm:pt modelId="{5FB91DF8-6DA7-4947-896A-79BC9B478EBA}" type="parTrans" cxnId="{0C98FE32-5DEE-47E7-BA15-F281BACF674F}">
      <dgm:prSet/>
      <dgm:spPr/>
      <dgm:t>
        <a:bodyPr/>
        <a:lstStyle/>
        <a:p>
          <a:endParaRPr lang="en-US" sz="1800">
            <a:latin typeface="Arial" panose="020B0604020202020204" pitchFamily="34" charset="0"/>
            <a:cs typeface="Arial" panose="020B0604020202020204" pitchFamily="34" charset="0"/>
          </a:endParaRPr>
        </a:p>
      </dgm:t>
    </dgm:pt>
    <dgm:pt modelId="{7E86BF33-2D0E-4866-994C-215C0922A98C}" type="sibTrans" cxnId="{0C98FE32-5DEE-47E7-BA15-F281BACF674F}">
      <dgm:prSet/>
      <dgm:spPr/>
      <dgm:t>
        <a:bodyPr/>
        <a:lstStyle/>
        <a:p>
          <a:endParaRPr lang="en-US" sz="1800">
            <a:latin typeface="Arial" panose="020B0604020202020204" pitchFamily="34" charset="0"/>
            <a:cs typeface="Arial" panose="020B0604020202020204" pitchFamily="34" charset="0"/>
          </a:endParaRPr>
        </a:p>
      </dgm:t>
    </dgm:pt>
    <dgm:pt modelId="{356158FA-683B-4D40-89B4-1F757BE80901}">
      <dgm:prSet custT="1"/>
      <dgm:spPr/>
      <dgm:t>
        <a:bodyPr/>
        <a:lstStyle/>
        <a:p>
          <a:pPr>
            <a:lnSpc>
              <a:spcPct val="100000"/>
            </a:lnSpc>
          </a:pPr>
          <a:r>
            <a:rPr lang="en-GB" sz="1800" b="1" dirty="0">
              <a:solidFill>
                <a:srgbClr val="012169"/>
              </a:solidFill>
              <a:latin typeface="Arial" panose="020B0604020202020204" pitchFamily="34" charset="0"/>
              <a:cs typeface="Arial" panose="020B0604020202020204" pitchFamily="34" charset="0"/>
            </a:rPr>
            <a:t>L4DC: </a:t>
          </a:r>
          <a:r>
            <a:rPr lang="en-GB" sz="1800" b="0" dirty="0">
              <a:solidFill>
                <a:srgbClr val="012169"/>
              </a:solidFill>
              <a:latin typeface="Arial" panose="020B0604020202020204" pitchFamily="34" charset="0"/>
              <a:cs typeface="Arial" panose="020B0604020202020204" pitchFamily="34" charset="0"/>
            </a:rPr>
            <a:t>5 core units +  3 specialist units </a:t>
          </a:r>
        </a:p>
        <a:p>
          <a:pPr>
            <a:lnSpc>
              <a:spcPct val="100000"/>
            </a:lnSpc>
          </a:pPr>
          <a:r>
            <a:rPr lang="en-US" sz="1800" b="1" dirty="0">
              <a:solidFill>
                <a:srgbClr val="012169"/>
              </a:solidFill>
              <a:latin typeface="Arial" panose="020B0604020202020204" pitchFamily="34" charset="0"/>
              <a:cs typeface="Arial" panose="020B0604020202020204" pitchFamily="34" charset="0"/>
            </a:rPr>
            <a:t>L4DC BM:  </a:t>
          </a:r>
          <a:r>
            <a:rPr lang="en-US" sz="1800" b="0" dirty="0">
              <a:solidFill>
                <a:srgbClr val="012169"/>
              </a:solidFill>
              <a:latin typeface="Arial" panose="020B0604020202020204" pitchFamily="34" charset="0"/>
              <a:cs typeface="Arial" panose="020B0604020202020204" pitchFamily="34" charset="0"/>
            </a:rPr>
            <a:t>4 core units + 3 specialist units + 1 elective unit</a:t>
          </a:r>
        </a:p>
      </dgm:t>
    </dgm:pt>
    <dgm:pt modelId="{0B6BD1C8-769D-4C86-8C19-56D978CD441E}" type="parTrans" cxnId="{A4F803B8-E8A6-4783-97DF-5CC75A32F67E}">
      <dgm:prSet/>
      <dgm:spPr/>
      <dgm:t>
        <a:bodyPr/>
        <a:lstStyle/>
        <a:p>
          <a:endParaRPr lang="en-US" sz="1800">
            <a:latin typeface="Arial" panose="020B0604020202020204" pitchFamily="34" charset="0"/>
            <a:cs typeface="Arial" panose="020B0604020202020204" pitchFamily="34" charset="0"/>
          </a:endParaRPr>
        </a:p>
      </dgm:t>
    </dgm:pt>
    <dgm:pt modelId="{5939DF3B-B9BD-41E0-94EB-6B8BD76E8552}" type="sibTrans" cxnId="{A4F803B8-E8A6-4783-97DF-5CC75A32F67E}">
      <dgm:prSet/>
      <dgm:spPr/>
      <dgm:t>
        <a:bodyPr/>
        <a:lstStyle/>
        <a:p>
          <a:endParaRPr lang="en-US" sz="1800">
            <a:latin typeface="Arial" panose="020B0604020202020204" pitchFamily="34" charset="0"/>
            <a:cs typeface="Arial" panose="020B0604020202020204" pitchFamily="34" charset="0"/>
          </a:endParaRPr>
        </a:p>
      </dgm:t>
    </dgm:pt>
    <dgm:pt modelId="{A3D03EE2-0CE4-4E69-A8EE-BD19010DFBF1}" type="pres">
      <dgm:prSet presAssocID="{131F2564-9831-476B-86C1-9A46E9A87427}" presName="root" presStyleCnt="0">
        <dgm:presLayoutVars>
          <dgm:dir/>
          <dgm:resizeHandles val="exact"/>
        </dgm:presLayoutVars>
      </dgm:prSet>
      <dgm:spPr/>
    </dgm:pt>
    <dgm:pt modelId="{9B8BC882-903D-40F9-A2E1-F4197BACBDBC}" type="pres">
      <dgm:prSet presAssocID="{E555DC7E-043B-4B40-AA13-FA3DE87773DA}" presName="compNode" presStyleCnt="0"/>
      <dgm:spPr/>
    </dgm:pt>
    <dgm:pt modelId="{02D60C3F-5726-465C-A976-02216E6DE606}" type="pres">
      <dgm:prSet presAssocID="{E555DC7E-043B-4B40-AA13-FA3DE87773DA}" presName="bgRect" presStyleLbl="bgShp" presStyleIdx="0" presStyleCnt="5"/>
      <dgm:spPr/>
    </dgm:pt>
    <dgm:pt modelId="{4B1833BF-80EF-4805-A851-6BB5A9AC226C}" type="pres">
      <dgm:prSet presAssocID="{E555DC7E-043B-4B40-AA13-FA3DE87773DA}" presName="iconRect" presStyleLbl="node1" presStyleIdx="0" presStyleCnt="5" custScaleX="164888" custScaleY="14229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topwatch"/>
        </a:ext>
      </dgm:extLst>
    </dgm:pt>
    <dgm:pt modelId="{E9DA4450-CBC3-4A3A-92FD-9EA90369C8EF}" type="pres">
      <dgm:prSet presAssocID="{E555DC7E-043B-4B40-AA13-FA3DE87773DA}" presName="spaceRect" presStyleCnt="0"/>
      <dgm:spPr/>
    </dgm:pt>
    <dgm:pt modelId="{F7AE95F9-29C5-4D7F-B99E-98B5045BFD7C}" type="pres">
      <dgm:prSet presAssocID="{E555DC7E-043B-4B40-AA13-FA3DE87773DA}" presName="parTx" presStyleLbl="revTx" presStyleIdx="0" presStyleCnt="5">
        <dgm:presLayoutVars>
          <dgm:chMax val="0"/>
          <dgm:chPref val="0"/>
        </dgm:presLayoutVars>
      </dgm:prSet>
      <dgm:spPr/>
    </dgm:pt>
    <dgm:pt modelId="{76330E4E-B8D9-4DB6-8B20-D145DE629CE2}" type="pres">
      <dgm:prSet presAssocID="{D92362F8-B757-4C82-B72D-6284CE20EE2D}" presName="sibTrans" presStyleCnt="0"/>
      <dgm:spPr/>
    </dgm:pt>
    <dgm:pt modelId="{AB9326AB-78CD-426A-A402-465E0B722C23}" type="pres">
      <dgm:prSet presAssocID="{40F1D2C9-80DF-4AF7-B23E-9FC79084209E}" presName="compNode" presStyleCnt="0"/>
      <dgm:spPr/>
    </dgm:pt>
    <dgm:pt modelId="{6F66CF0F-F410-4C36-ABFC-6AB57B307C20}" type="pres">
      <dgm:prSet presAssocID="{40F1D2C9-80DF-4AF7-B23E-9FC79084209E}" presName="bgRect" presStyleLbl="bgShp" presStyleIdx="1" presStyleCnt="5"/>
      <dgm:spPr/>
    </dgm:pt>
    <dgm:pt modelId="{40E0C702-88CD-4F13-A52F-155E427256AB}" type="pres">
      <dgm:prSet presAssocID="{40F1D2C9-80DF-4AF7-B23E-9FC79084209E}" presName="iconRect" presStyleLbl="node1" presStyleIdx="1" presStyleCnt="5" custScaleX="160587" custScaleY="187021"/>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redit card"/>
        </a:ext>
      </dgm:extLst>
    </dgm:pt>
    <dgm:pt modelId="{D02D5262-479B-4473-940B-4D2600DECEAF}" type="pres">
      <dgm:prSet presAssocID="{40F1D2C9-80DF-4AF7-B23E-9FC79084209E}" presName="spaceRect" presStyleCnt="0"/>
      <dgm:spPr/>
    </dgm:pt>
    <dgm:pt modelId="{86DCFD3C-CDED-44A9-B72A-673AA34C7AF7}" type="pres">
      <dgm:prSet presAssocID="{40F1D2C9-80DF-4AF7-B23E-9FC79084209E}" presName="parTx" presStyleLbl="revTx" presStyleIdx="1" presStyleCnt="5">
        <dgm:presLayoutVars>
          <dgm:chMax val="0"/>
          <dgm:chPref val="0"/>
        </dgm:presLayoutVars>
      </dgm:prSet>
      <dgm:spPr/>
    </dgm:pt>
    <dgm:pt modelId="{AFB63BBD-1604-48DE-8506-0BEE4B734FFB}" type="pres">
      <dgm:prSet presAssocID="{B1EC7E84-26E4-44C7-AFB6-A6663CCA5D4D}" presName="sibTrans" presStyleCnt="0"/>
      <dgm:spPr/>
    </dgm:pt>
    <dgm:pt modelId="{6C4F64E8-6F01-43DF-9928-BCF823D307B9}" type="pres">
      <dgm:prSet presAssocID="{EAE78C05-934B-4C00-9E5C-06E8BD82B7DC}" presName="compNode" presStyleCnt="0"/>
      <dgm:spPr/>
    </dgm:pt>
    <dgm:pt modelId="{E16F3B6F-E992-490E-89A3-0D2D57338170}" type="pres">
      <dgm:prSet presAssocID="{EAE78C05-934B-4C00-9E5C-06E8BD82B7DC}" presName="bgRect" presStyleLbl="bgShp" presStyleIdx="2" presStyleCnt="5"/>
      <dgm:spPr/>
    </dgm:pt>
    <dgm:pt modelId="{4709AC38-07BB-4CF7-BD7B-D9333F4467FF}" type="pres">
      <dgm:prSet presAssocID="{EAE78C05-934B-4C00-9E5C-06E8BD82B7DC}" presName="iconRect" presStyleLbl="node1" presStyleIdx="2" presStyleCnt="5" custScaleX="154910" custScaleY="17110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User"/>
        </a:ext>
      </dgm:extLst>
    </dgm:pt>
    <dgm:pt modelId="{A6564EF8-3421-4598-AE0F-26EBFB671FBB}" type="pres">
      <dgm:prSet presAssocID="{EAE78C05-934B-4C00-9E5C-06E8BD82B7DC}" presName="spaceRect" presStyleCnt="0"/>
      <dgm:spPr/>
    </dgm:pt>
    <dgm:pt modelId="{19B8FF88-EAB2-4ACD-8263-8AB780BD3DF0}" type="pres">
      <dgm:prSet presAssocID="{EAE78C05-934B-4C00-9E5C-06E8BD82B7DC}" presName="parTx" presStyleLbl="revTx" presStyleIdx="2" presStyleCnt="5">
        <dgm:presLayoutVars>
          <dgm:chMax val="0"/>
          <dgm:chPref val="0"/>
        </dgm:presLayoutVars>
      </dgm:prSet>
      <dgm:spPr/>
    </dgm:pt>
    <dgm:pt modelId="{B68B1439-6B6A-4C78-81E2-821279F47416}" type="pres">
      <dgm:prSet presAssocID="{B3F1732D-907B-4F33-8AAA-2410E09E25AF}" presName="sibTrans" presStyleCnt="0"/>
      <dgm:spPr/>
    </dgm:pt>
    <dgm:pt modelId="{31FF93EF-2339-432B-9C04-46AD3CB4F552}" type="pres">
      <dgm:prSet presAssocID="{46C40F14-46D1-46D7-AC65-A035B00D83E6}" presName="compNode" presStyleCnt="0"/>
      <dgm:spPr/>
    </dgm:pt>
    <dgm:pt modelId="{67140A91-0AAE-4291-9FC9-477D1D5983D6}" type="pres">
      <dgm:prSet presAssocID="{46C40F14-46D1-46D7-AC65-A035B00D83E6}" presName="bgRect" presStyleLbl="bgShp" presStyleIdx="3" presStyleCnt="5"/>
      <dgm:spPr/>
    </dgm:pt>
    <dgm:pt modelId="{27E4E4C7-639B-4EB3-9343-F0826B6EFEAB}" type="pres">
      <dgm:prSet presAssocID="{46C40F14-46D1-46D7-AC65-A035B00D83E6}" presName="iconRect" presStyleLbl="node1" presStyleIdx="3" presStyleCnt="5" custScaleX="165123" custScaleY="171172"/>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lock"/>
        </a:ext>
      </dgm:extLst>
    </dgm:pt>
    <dgm:pt modelId="{BA8AA8EF-8CD3-447D-83F1-8F901E71C5B2}" type="pres">
      <dgm:prSet presAssocID="{46C40F14-46D1-46D7-AC65-A035B00D83E6}" presName="spaceRect" presStyleCnt="0"/>
      <dgm:spPr/>
    </dgm:pt>
    <dgm:pt modelId="{90BC8E20-5370-48E3-A3EE-D637D38F4543}" type="pres">
      <dgm:prSet presAssocID="{46C40F14-46D1-46D7-AC65-A035B00D83E6}" presName="parTx" presStyleLbl="revTx" presStyleIdx="3" presStyleCnt="5">
        <dgm:presLayoutVars>
          <dgm:chMax val="0"/>
          <dgm:chPref val="0"/>
        </dgm:presLayoutVars>
      </dgm:prSet>
      <dgm:spPr/>
    </dgm:pt>
    <dgm:pt modelId="{A06E9468-568F-48BF-8E30-8971F9D1B168}" type="pres">
      <dgm:prSet presAssocID="{7E86BF33-2D0E-4866-994C-215C0922A98C}" presName="sibTrans" presStyleCnt="0"/>
      <dgm:spPr/>
    </dgm:pt>
    <dgm:pt modelId="{A49687D2-2AE2-4EA0-9D76-CD73ED4EE186}" type="pres">
      <dgm:prSet presAssocID="{356158FA-683B-4D40-89B4-1F757BE80901}" presName="compNode" presStyleCnt="0"/>
      <dgm:spPr/>
    </dgm:pt>
    <dgm:pt modelId="{DE768CC6-9555-4EF0-869A-5C71F4B3F500}" type="pres">
      <dgm:prSet presAssocID="{356158FA-683B-4D40-89B4-1F757BE80901}" presName="bgRect" presStyleLbl="bgShp" presStyleIdx="4" presStyleCnt="5" custScaleY="136519"/>
      <dgm:spPr/>
    </dgm:pt>
    <dgm:pt modelId="{269E7D7F-4BA2-414D-9D33-C4AE6634DA3A}" type="pres">
      <dgm:prSet presAssocID="{356158FA-683B-4D40-89B4-1F757BE80901}" presName="iconRect" presStyleLbl="node1" presStyleIdx="4" presStyleCnt="5" custScaleX="212092" custScaleY="191994"/>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Programmer"/>
        </a:ext>
      </dgm:extLst>
    </dgm:pt>
    <dgm:pt modelId="{CD9344A5-9AA7-4191-8887-92779163ED29}" type="pres">
      <dgm:prSet presAssocID="{356158FA-683B-4D40-89B4-1F757BE80901}" presName="spaceRect" presStyleCnt="0"/>
      <dgm:spPr/>
    </dgm:pt>
    <dgm:pt modelId="{8CBF2FF6-2567-4F77-882F-A5911C5F71A1}" type="pres">
      <dgm:prSet presAssocID="{356158FA-683B-4D40-89B4-1F757BE80901}" presName="parTx" presStyleLbl="revTx" presStyleIdx="4" presStyleCnt="5" custScaleY="145709">
        <dgm:presLayoutVars>
          <dgm:chMax val="0"/>
          <dgm:chPref val="0"/>
        </dgm:presLayoutVars>
      </dgm:prSet>
      <dgm:spPr/>
    </dgm:pt>
  </dgm:ptLst>
  <dgm:cxnLst>
    <dgm:cxn modelId="{0C98FE32-5DEE-47E7-BA15-F281BACF674F}" srcId="{131F2564-9831-476B-86C1-9A46E9A87427}" destId="{46C40F14-46D1-46D7-AC65-A035B00D83E6}" srcOrd="3" destOrd="0" parTransId="{5FB91DF8-6DA7-4947-896A-79BC9B478EBA}" sibTransId="{7E86BF33-2D0E-4866-994C-215C0922A98C}"/>
    <dgm:cxn modelId="{F21F2939-5B69-4186-B59F-89D574BC3C77}" type="presOf" srcId="{356158FA-683B-4D40-89B4-1F757BE80901}" destId="{8CBF2FF6-2567-4F77-882F-A5911C5F71A1}" srcOrd="0" destOrd="0" presId="urn:microsoft.com/office/officeart/2018/2/layout/IconVerticalSolidList"/>
    <dgm:cxn modelId="{932C235B-3AF2-4AC4-BE21-036375272304}" type="presOf" srcId="{46C40F14-46D1-46D7-AC65-A035B00D83E6}" destId="{90BC8E20-5370-48E3-A3EE-D637D38F4543}" srcOrd="0" destOrd="0" presId="urn:microsoft.com/office/officeart/2018/2/layout/IconVerticalSolidList"/>
    <dgm:cxn modelId="{5E11C74A-F8EA-412F-83EF-DAAA4EEAEC31}" type="presOf" srcId="{131F2564-9831-476B-86C1-9A46E9A87427}" destId="{A3D03EE2-0CE4-4E69-A8EE-BD19010DFBF1}" srcOrd="0" destOrd="0" presId="urn:microsoft.com/office/officeart/2018/2/layout/IconVerticalSolidList"/>
    <dgm:cxn modelId="{87149256-0051-4B55-9106-C9FFF3302E0F}" srcId="{131F2564-9831-476B-86C1-9A46E9A87427}" destId="{E555DC7E-043B-4B40-AA13-FA3DE87773DA}" srcOrd="0" destOrd="0" parTransId="{923D3462-1ED5-4986-A5EA-E8DE23BA448C}" sibTransId="{D92362F8-B757-4C82-B72D-6284CE20EE2D}"/>
    <dgm:cxn modelId="{E8B8B180-6074-4F75-AD15-3CBCFB60959A}" type="presOf" srcId="{40F1D2C9-80DF-4AF7-B23E-9FC79084209E}" destId="{86DCFD3C-CDED-44A9-B72A-673AA34C7AF7}" srcOrd="0" destOrd="0" presId="urn:microsoft.com/office/officeart/2018/2/layout/IconVerticalSolidList"/>
    <dgm:cxn modelId="{A4F803B8-E8A6-4783-97DF-5CC75A32F67E}" srcId="{131F2564-9831-476B-86C1-9A46E9A87427}" destId="{356158FA-683B-4D40-89B4-1F757BE80901}" srcOrd="4" destOrd="0" parTransId="{0B6BD1C8-769D-4C86-8C19-56D978CD441E}" sibTransId="{5939DF3B-B9BD-41E0-94EB-6B8BD76E8552}"/>
    <dgm:cxn modelId="{DEDEA4C9-E444-436E-86BF-9A722EB461E5}" type="presOf" srcId="{EAE78C05-934B-4C00-9E5C-06E8BD82B7DC}" destId="{19B8FF88-EAB2-4ACD-8263-8AB780BD3DF0}" srcOrd="0" destOrd="0" presId="urn:microsoft.com/office/officeart/2018/2/layout/IconVerticalSolidList"/>
    <dgm:cxn modelId="{8424C3CA-B7D1-481A-99DC-4AE75BD703F2}" srcId="{131F2564-9831-476B-86C1-9A46E9A87427}" destId="{EAE78C05-934B-4C00-9E5C-06E8BD82B7DC}" srcOrd="2" destOrd="0" parTransId="{2AB64DA1-3B64-4028-82F9-7CC662BF8D07}" sibTransId="{B3F1732D-907B-4F33-8AAA-2410E09E25AF}"/>
    <dgm:cxn modelId="{C92826D6-7F08-45D8-BB1B-1E780A16D18F}" srcId="{131F2564-9831-476B-86C1-9A46E9A87427}" destId="{40F1D2C9-80DF-4AF7-B23E-9FC79084209E}" srcOrd="1" destOrd="0" parTransId="{C1C6EEE1-AC13-42B3-889E-EFA352CEBB37}" sibTransId="{B1EC7E84-26E4-44C7-AFB6-A6663CCA5D4D}"/>
    <dgm:cxn modelId="{5A3694E0-7F6D-499B-9447-EB1F7FB234A1}" type="presOf" srcId="{E555DC7E-043B-4B40-AA13-FA3DE87773DA}" destId="{F7AE95F9-29C5-4D7F-B99E-98B5045BFD7C}" srcOrd="0" destOrd="0" presId="urn:microsoft.com/office/officeart/2018/2/layout/IconVerticalSolidList"/>
    <dgm:cxn modelId="{6C1943DD-A35F-4DE5-B209-D5E027423B31}" type="presParOf" srcId="{A3D03EE2-0CE4-4E69-A8EE-BD19010DFBF1}" destId="{9B8BC882-903D-40F9-A2E1-F4197BACBDBC}" srcOrd="0" destOrd="0" presId="urn:microsoft.com/office/officeart/2018/2/layout/IconVerticalSolidList"/>
    <dgm:cxn modelId="{3A7261E6-86D3-4566-BF30-46E4A77B5E38}" type="presParOf" srcId="{9B8BC882-903D-40F9-A2E1-F4197BACBDBC}" destId="{02D60C3F-5726-465C-A976-02216E6DE606}" srcOrd="0" destOrd="0" presId="urn:microsoft.com/office/officeart/2018/2/layout/IconVerticalSolidList"/>
    <dgm:cxn modelId="{11A53D8C-B91F-462C-B080-FEDAA1DAD4A8}" type="presParOf" srcId="{9B8BC882-903D-40F9-A2E1-F4197BACBDBC}" destId="{4B1833BF-80EF-4805-A851-6BB5A9AC226C}" srcOrd="1" destOrd="0" presId="urn:microsoft.com/office/officeart/2018/2/layout/IconVerticalSolidList"/>
    <dgm:cxn modelId="{9EAB3B51-CF83-4BC5-AE6D-5A1AC1CE2C4C}" type="presParOf" srcId="{9B8BC882-903D-40F9-A2E1-F4197BACBDBC}" destId="{E9DA4450-CBC3-4A3A-92FD-9EA90369C8EF}" srcOrd="2" destOrd="0" presId="urn:microsoft.com/office/officeart/2018/2/layout/IconVerticalSolidList"/>
    <dgm:cxn modelId="{83BBFB8F-2459-4C30-921E-63D639EB32EE}" type="presParOf" srcId="{9B8BC882-903D-40F9-A2E1-F4197BACBDBC}" destId="{F7AE95F9-29C5-4D7F-B99E-98B5045BFD7C}" srcOrd="3" destOrd="0" presId="urn:microsoft.com/office/officeart/2018/2/layout/IconVerticalSolidList"/>
    <dgm:cxn modelId="{8AFD4369-72FB-40A7-ACD3-D25AB536B786}" type="presParOf" srcId="{A3D03EE2-0CE4-4E69-A8EE-BD19010DFBF1}" destId="{76330E4E-B8D9-4DB6-8B20-D145DE629CE2}" srcOrd="1" destOrd="0" presId="urn:microsoft.com/office/officeart/2018/2/layout/IconVerticalSolidList"/>
    <dgm:cxn modelId="{693F0C0D-A631-4424-B97A-ACAAF4D5432D}" type="presParOf" srcId="{A3D03EE2-0CE4-4E69-A8EE-BD19010DFBF1}" destId="{AB9326AB-78CD-426A-A402-465E0B722C23}" srcOrd="2" destOrd="0" presId="urn:microsoft.com/office/officeart/2018/2/layout/IconVerticalSolidList"/>
    <dgm:cxn modelId="{9BB0DF95-E1A0-47D5-AFD2-0C48E5ACD4A9}" type="presParOf" srcId="{AB9326AB-78CD-426A-A402-465E0B722C23}" destId="{6F66CF0F-F410-4C36-ABFC-6AB57B307C20}" srcOrd="0" destOrd="0" presId="urn:microsoft.com/office/officeart/2018/2/layout/IconVerticalSolidList"/>
    <dgm:cxn modelId="{5EE8362F-5159-4721-965D-68BCFA2B4F5B}" type="presParOf" srcId="{AB9326AB-78CD-426A-A402-465E0B722C23}" destId="{40E0C702-88CD-4F13-A52F-155E427256AB}" srcOrd="1" destOrd="0" presId="urn:microsoft.com/office/officeart/2018/2/layout/IconVerticalSolidList"/>
    <dgm:cxn modelId="{82BE3DFD-3713-4F56-951A-A012B90774AB}" type="presParOf" srcId="{AB9326AB-78CD-426A-A402-465E0B722C23}" destId="{D02D5262-479B-4473-940B-4D2600DECEAF}" srcOrd="2" destOrd="0" presId="urn:microsoft.com/office/officeart/2018/2/layout/IconVerticalSolidList"/>
    <dgm:cxn modelId="{E02047F1-360C-4A08-9FC9-77E032290932}" type="presParOf" srcId="{AB9326AB-78CD-426A-A402-465E0B722C23}" destId="{86DCFD3C-CDED-44A9-B72A-673AA34C7AF7}" srcOrd="3" destOrd="0" presId="urn:microsoft.com/office/officeart/2018/2/layout/IconVerticalSolidList"/>
    <dgm:cxn modelId="{DB7CF893-85CC-4EC7-ABB0-7F9C5AB44343}" type="presParOf" srcId="{A3D03EE2-0CE4-4E69-A8EE-BD19010DFBF1}" destId="{AFB63BBD-1604-48DE-8506-0BEE4B734FFB}" srcOrd="3" destOrd="0" presId="urn:microsoft.com/office/officeart/2018/2/layout/IconVerticalSolidList"/>
    <dgm:cxn modelId="{8DD49BBE-FE9D-41AE-A9E9-F8CC177F5FC0}" type="presParOf" srcId="{A3D03EE2-0CE4-4E69-A8EE-BD19010DFBF1}" destId="{6C4F64E8-6F01-43DF-9928-BCF823D307B9}" srcOrd="4" destOrd="0" presId="urn:microsoft.com/office/officeart/2018/2/layout/IconVerticalSolidList"/>
    <dgm:cxn modelId="{0BAB53FF-90E7-4FF7-A4C3-A4EE5286EE6D}" type="presParOf" srcId="{6C4F64E8-6F01-43DF-9928-BCF823D307B9}" destId="{E16F3B6F-E992-490E-89A3-0D2D57338170}" srcOrd="0" destOrd="0" presId="urn:microsoft.com/office/officeart/2018/2/layout/IconVerticalSolidList"/>
    <dgm:cxn modelId="{0DB3DE7F-D941-4090-8354-21AA0FA8BDAF}" type="presParOf" srcId="{6C4F64E8-6F01-43DF-9928-BCF823D307B9}" destId="{4709AC38-07BB-4CF7-BD7B-D9333F4467FF}" srcOrd="1" destOrd="0" presId="urn:microsoft.com/office/officeart/2018/2/layout/IconVerticalSolidList"/>
    <dgm:cxn modelId="{4EFCBA9A-224C-4481-ADA7-9A7C40424A8B}" type="presParOf" srcId="{6C4F64E8-6F01-43DF-9928-BCF823D307B9}" destId="{A6564EF8-3421-4598-AE0F-26EBFB671FBB}" srcOrd="2" destOrd="0" presId="urn:microsoft.com/office/officeart/2018/2/layout/IconVerticalSolidList"/>
    <dgm:cxn modelId="{624D12FC-E63B-43A6-8347-D977CE1CDA37}" type="presParOf" srcId="{6C4F64E8-6F01-43DF-9928-BCF823D307B9}" destId="{19B8FF88-EAB2-4ACD-8263-8AB780BD3DF0}" srcOrd="3" destOrd="0" presId="urn:microsoft.com/office/officeart/2018/2/layout/IconVerticalSolidList"/>
    <dgm:cxn modelId="{678C1567-0B96-4DB0-B5CE-5AD07773D555}" type="presParOf" srcId="{A3D03EE2-0CE4-4E69-A8EE-BD19010DFBF1}" destId="{B68B1439-6B6A-4C78-81E2-821279F47416}" srcOrd="5" destOrd="0" presId="urn:microsoft.com/office/officeart/2018/2/layout/IconVerticalSolidList"/>
    <dgm:cxn modelId="{099FD19F-D510-449B-A651-ECC3FB330482}" type="presParOf" srcId="{A3D03EE2-0CE4-4E69-A8EE-BD19010DFBF1}" destId="{31FF93EF-2339-432B-9C04-46AD3CB4F552}" srcOrd="6" destOrd="0" presId="urn:microsoft.com/office/officeart/2018/2/layout/IconVerticalSolidList"/>
    <dgm:cxn modelId="{65CE8760-6A7C-45E8-80C0-808CE9EC6D9D}" type="presParOf" srcId="{31FF93EF-2339-432B-9C04-46AD3CB4F552}" destId="{67140A91-0AAE-4291-9FC9-477D1D5983D6}" srcOrd="0" destOrd="0" presId="urn:microsoft.com/office/officeart/2018/2/layout/IconVerticalSolidList"/>
    <dgm:cxn modelId="{0554265E-6EBB-4AF7-A2D2-135D0A833A61}" type="presParOf" srcId="{31FF93EF-2339-432B-9C04-46AD3CB4F552}" destId="{27E4E4C7-639B-4EB3-9343-F0826B6EFEAB}" srcOrd="1" destOrd="0" presId="urn:microsoft.com/office/officeart/2018/2/layout/IconVerticalSolidList"/>
    <dgm:cxn modelId="{C6A59448-49F3-4C3D-9201-FB1A4977BCB8}" type="presParOf" srcId="{31FF93EF-2339-432B-9C04-46AD3CB4F552}" destId="{BA8AA8EF-8CD3-447D-83F1-8F901E71C5B2}" srcOrd="2" destOrd="0" presId="urn:microsoft.com/office/officeart/2018/2/layout/IconVerticalSolidList"/>
    <dgm:cxn modelId="{A0F3F0FE-33B5-433F-A81D-C34592163EB4}" type="presParOf" srcId="{31FF93EF-2339-432B-9C04-46AD3CB4F552}" destId="{90BC8E20-5370-48E3-A3EE-D637D38F4543}" srcOrd="3" destOrd="0" presId="urn:microsoft.com/office/officeart/2018/2/layout/IconVerticalSolidList"/>
    <dgm:cxn modelId="{FAF6995A-BEB2-45D7-AB95-28F227551BB6}" type="presParOf" srcId="{A3D03EE2-0CE4-4E69-A8EE-BD19010DFBF1}" destId="{A06E9468-568F-48BF-8E30-8971F9D1B168}" srcOrd="7" destOrd="0" presId="urn:microsoft.com/office/officeart/2018/2/layout/IconVerticalSolidList"/>
    <dgm:cxn modelId="{44EF03C2-4487-4B57-8399-6C6EBE6DECEA}" type="presParOf" srcId="{A3D03EE2-0CE4-4E69-A8EE-BD19010DFBF1}" destId="{A49687D2-2AE2-4EA0-9D76-CD73ED4EE186}" srcOrd="8" destOrd="0" presId="urn:microsoft.com/office/officeart/2018/2/layout/IconVerticalSolidList"/>
    <dgm:cxn modelId="{D66841B2-CF31-49D3-B4D2-EC18871FFD7D}" type="presParOf" srcId="{A49687D2-2AE2-4EA0-9D76-CD73ED4EE186}" destId="{DE768CC6-9555-4EF0-869A-5C71F4B3F500}" srcOrd="0" destOrd="0" presId="urn:microsoft.com/office/officeart/2018/2/layout/IconVerticalSolidList"/>
    <dgm:cxn modelId="{1ACAF471-C9C3-495A-95F4-90A4DFE5F1B5}" type="presParOf" srcId="{A49687D2-2AE2-4EA0-9D76-CD73ED4EE186}" destId="{269E7D7F-4BA2-414D-9D33-C4AE6634DA3A}" srcOrd="1" destOrd="0" presId="urn:microsoft.com/office/officeart/2018/2/layout/IconVerticalSolidList"/>
    <dgm:cxn modelId="{E488C91C-3A49-49E6-80BA-CB2830A3EBF6}" type="presParOf" srcId="{A49687D2-2AE2-4EA0-9D76-CD73ED4EE186}" destId="{CD9344A5-9AA7-4191-8887-92779163ED29}" srcOrd="2" destOrd="0" presId="urn:microsoft.com/office/officeart/2018/2/layout/IconVerticalSolidList"/>
    <dgm:cxn modelId="{222F577D-4C4C-42A3-B47D-13E55EC0E123}" type="presParOf" srcId="{A49687D2-2AE2-4EA0-9D76-CD73ED4EE186}" destId="{8CBF2FF6-2567-4F77-882F-A5911C5F71A1}"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31F2564-9831-476B-86C1-9A46E9A87427}" type="doc">
      <dgm:prSet loTypeId="urn:microsoft.com/office/officeart/2018/2/layout/IconVerticalSolidList" loCatId="icon" qsTypeId="urn:microsoft.com/office/officeart/2005/8/quickstyle/simple1" qsCatId="simple" csTypeId="urn:microsoft.com/office/officeart/2018/5/colors/Iconchunking_neutralbg_colorful5" csCatId="colorful" phldr="1"/>
      <dgm:spPr/>
      <dgm:t>
        <a:bodyPr/>
        <a:lstStyle/>
        <a:p>
          <a:endParaRPr lang="en-US"/>
        </a:p>
      </dgm:t>
    </dgm:pt>
    <dgm:pt modelId="{E555DC7E-043B-4B40-AA13-FA3DE87773DA}">
      <dgm:prSet custT="1"/>
      <dgm:spPr/>
      <dgm:t>
        <a:bodyPr/>
        <a:lstStyle/>
        <a:p>
          <a:pPr>
            <a:lnSpc>
              <a:spcPct val="100000"/>
            </a:lnSpc>
          </a:pPr>
          <a:r>
            <a:rPr lang="en-GB" sz="2000" b="1" dirty="0">
              <a:solidFill>
                <a:srgbClr val="012169"/>
              </a:solidFill>
              <a:latin typeface="Arial" panose="020B0604020202020204" pitchFamily="34" charset="0"/>
              <a:cs typeface="Arial" panose="020B0604020202020204" pitchFamily="34" charset="0"/>
            </a:rPr>
            <a:t>DURATION</a:t>
          </a:r>
          <a:r>
            <a:rPr lang="en-GB" sz="2000" dirty="0">
              <a:solidFill>
                <a:srgbClr val="012169"/>
              </a:solidFill>
              <a:latin typeface="Arial" panose="020B0604020202020204" pitchFamily="34" charset="0"/>
              <a:cs typeface="Arial" panose="020B0604020202020204" pitchFamily="34" charset="0"/>
            </a:rPr>
            <a:t>: 12 months </a:t>
          </a:r>
          <a:endParaRPr lang="en-US" sz="2000" dirty="0">
            <a:solidFill>
              <a:srgbClr val="012169"/>
            </a:solidFill>
            <a:latin typeface="Arial" panose="020B0604020202020204" pitchFamily="34" charset="0"/>
            <a:cs typeface="Arial" panose="020B0604020202020204" pitchFamily="34" charset="0"/>
          </a:endParaRPr>
        </a:p>
      </dgm:t>
    </dgm:pt>
    <dgm:pt modelId="{923D3462-1ED5-4986-A5EA-E8DE23BA448C}" type="parTrans" cxnId="{87149256-0051-4B55-9106-C9FFF3302E0F}">
      <dgm:prSet/>
      <dgm:spPr/>
      <dgm:t>
        <a:bodyPr/>
        <a:lstStyle/>
        <a:p>
          <a:endParaRPr lang="en-US" sz="2000">
            <a:latin typeface="Arial" panose="020B0604020202020204" pitchFamily="34" charset="0"/>
            <a:cs typeface="Arial" panose="020B0604020202020204" pitchFamily="34" charset="0"/>
          </a:endParaRPr>
        </a:p>
      </dgm:t>
    </dgm:pt>
    <dgm:pt modelId="{D92362F8-B757-4C82-B72D-6284CE20EE2D}" type="sibTrans" cxnId="{87149256-0051-4B55-9106-C9FFF3302E0F}">
      <dgm:prSet/>
      <dgm:spPr/>
      <dgm:t>
        <a:bodyPr/>
        <a:lstStyle/>
        <a:p>
          <a:endParaRPr lang="en-US" sz="2000">
            <a:latin typeface="Arial" panose="020B0604020202020204" pitchFamily="34" charset="0"/>
            <a:cs typeface="Arial" panose="020B0604020202020204" pitchFamily="34" charset="0"/>
          </a:endParaRPr>
        </a:p>
      </dgm:t>
    </dgm:pt>
    <dgm:pt modelId="{40F1D2C9-80DF-4AF7-B23E-9FC79084209E}">
      <dgm:prSet custT="1"/>
      <dgm:spPr/>
      <dgm:t>
        <a:bodyPr/>
        <a:lstStyle/>
        <a:p>
          <a:pPr>
            <a:lnSpc>
              <a:spcPct val="100000"/>
            </a:lnSpc>
          </a:pPr>
          <a:r>
            <a:rPr lang="en-GB" sz="2000" b="1" dirty="0">
              <a:solidFill>
                <a:srgbClr val="012169"/>
              </a:solidFill>
              <a:latin typeface="Arial" panose="020B0604020202020204" pitchFamily="34" charset="0"/>
              <a:cs typeface="Arial" panose="020B0604020202020204" pitchFamily="34" charset="0"/>
            </a:rPr>
            <a:t>CREDIT: </a:t>
          </a:r>
          <a:r>
            <a:rPr lang="en-GB" sz="2000" b="0" dirty="0">
              <a:solidFill>
                <a:srgbClr val="012169"/>
              </a:solidFill>
              <a:latin typeface="Arial" panose="020B0604020202020204" pitchFamily="34" charset="0"/>
              <a:cs typeface="Arial" panose="020B0604020202020204" pitchFamily="34" charset="0"/>
            </a:rPr>
            <a:t>120</a:t>
          </a:r>
          <a:endParaRPr lang="en-US" sz="2000" b="0" dirty="0">
            <a:solidFill>
              <a:srgbClr val="012169"/>
            </a:solidFill>
            <a:latin typeface="Arial" panose="020B0604020202020204" pitchFamily="34" charset="0"/>
            <a:cs typeface="Arial" panose="020B0604020202020204" pitchFamily="34" charset="0"/>
          </a:endParaRPr>
        </a:p>
      </dgm:t>
    </dgm:pt>
    <dgm:pt modelId="{C1C6EEE1-AC13-42B3-889E-EFA352CEBB37}" type="parTrans" cxnId="{C92826D6-7F08-45D8-BB1B-1E780A16D18F}">
      <dgm:prSet/>
      <dgm:spPr/>
      <dgm:t>
        <a:bodyPr/>
        <a:lstStyle/>
        <a:p>
          <a:endParaRPr lang="en-US" sz="2000">
            <a:latin typeface="Arial" panose="020B0604020202020204" pitchFamily="34" charset="0"/>
            <a:cs typeface="Arial" panose="020B0604020202020204" pitchFamily="34" charset="0"/>
          </a:endParaRPr>
        </a:p>
      </dgm:t>
    </dgm:pt>
    <dgm:pt modelId="{B1EC7E84-26E4-44C7-AFB6-A6663CCA5D4D}" type="sibTrans" cxnId="{C92826D6-7F08-45D8-BB1B-1E780A16D18F}">
      <dgm:prSet/>
      <dgm:spPr/>
      <dgm:t>
        <a:bodyPr/>
        <a:lstStyle/>
        <a:p>
          <a:endParaRPr lang="en-US" sz="2000">
            <a:latin typeface="Arial" panose="020B0604020202020204" pitchFamily="34" charset="0"/>
            <a:cs typeface="Arial" panose="020B0604020202020204" pitchFamily="34" charset="0"/>
          </a:endParaRPr>
        </a:p>
      </dgm:t>
    </dgm:pt>
    <dgm:pt modelId="{EAE78C05-934B-4C00-9E5C-06E8BD82B7DC}">
      <dgm:prSet custT="1"/>
      <dgm:spPr/>
      <dgm:t>
        <a:bodyPr/>
        <a:lstStyle/>
        <a:p>
          <a:pPr>
            <a:lnSpc>
              <a:spcPct val="100000"/>
            </a:lnSpc>
          </a:pPr>
          <a:r>
            <a:rPr lang="en-GB" sz="2000" b="1" dirty="0">
              <a:solidFill>
                <a:srgbClr val="012169"/>
              </a:solidFill>
              <a:latin typeface="Arial" panose="020B0604020202020204" pitchFamily="34" charset="0"/>
              <a:cs typeface="Arial" panose="020B0604020202020204" pitchFamily="34" charset="0"/>
            </a:rPr>
            <a:t>LEVEL: </a:t>
          </a:r>
          <a:r>
            <a:rPr lang="en-GB" sz="2000" dirty="0">
              <a:solidFill>
                <a:srgbClr val="012169"/>
              </a:solidFill>
              <a:latin typeface="Arial" panose="020B0604020202020204" pitchFamily="34" charset="0"/>
              <a:cs typeface="Arial" panose="020B0604020202020204" pitchFamily="34" charset="0"/>
            </a:rPr>
            <a:t>RQF Level 5</a:t>
          </a:r>
          <a:endParaRPr lang="en-US" sz="2000" dirty="0">
            <a:solidFill>
              <a:srgbClr val="012169"/>
            </a:solidFill>
            <a:latin typeface="Arial" panose="020B0604020202020204" pitchFamily="34" charset="0"/>
            <a:cs typeface="Arial" panose="020B0604020202020204" pitchFamily="34" charset="0"/>
          </a:endParaRPr>
        </a:p>
      </dgm:t>
    </dgm:pt>
    <dgm:pt modelId="{2AB64DA1-3B64-4028-82F9-7CC662BF8D07}" type="parTrans" cxnId="{8424C3CA-B7D1-481A-99DC-4AE75BD703F2}">
      <dgm:prSet/>
      <dgm:spPr/>
      <dgm:t>
        <a:bodyPr/>
        <a:lstStyle/>
        <a:p>
          <a:endParaRPr lang="en-US" sz="2000">
            <a:latin typeface="Arial" panose="020B0604020202020204" pitchFamily="34" charset="0"/>
            <a:cs typeface="Arial" panose="020B0604020202020204" pitchFamily="34" charset="0"/>
          </a:endParaRPr>
        </a:p>
      </dgm:t>
    </dgm:pt>
    <dgm:pt modelId="{B3F1732D-907B-4F33-8AAA-2410E09E25AF}" type="sibTrans" cxnId="{8424C3CA-B7D1-481A-99DC-4AE75BD703F2}">
      <dgm:prSet/>
      <dgm:spPr/>
      <dgm:t>
        <a:bodyPr/>
        <a:lstStyle/>
        <a:p>
          <a:endParaRPr lang="en-US" sz="2000">
            <a:latin typeface="Arial" panose="020B0604020202020204" pitchFamily="34" charset="0"/>
            <a:cs typeface="Arial" panose="020B0604020202020204" pitchFamily="34" charset="0"/>
          </a:endParaRPr>
        </a:p>
      </dgm:t>
    </dgm:pt>
    <dgm:pt modelId="{46C40F14-46D1-46D7-AC65-A035B00D83E6}">
      <dgm:prSet custT="1"/>
      <dgm:spPr/>
      <dgm:t>
        <a:bodyPr/>
        <a:lstStyle/>
        <a:p>
          <a:pPr>
            <a:lnSpc>
              <a:spcPct val="100000"/>
            </a:lnSpc>
          </a:pPr>
          <a:r>
            <a:rPr lang="en-GB" sz="2000" b="1" dirty="0">
              <a:solidFill>
                <a:srgbClr val="012169"/>
              </a:solidFill>
              <a:latin typeface="Arial" panose="020B0604020202020204" pitchFamily="34" charset="0"/>
              <a:cs typeface="Arial" panose="020B0604020202020204" pitchFamily="34" charset="0"/>
            </a:rPr>
            <a:t>TOTAL QUALIFICATION TIME</a:t>
          </a:r>
          <a:r>
            <a:rPr lang="en-GB" sz="2000" dirty="0">
              <a:solidFill>
                <a:srgbClr val="012169"/>
              </a:solidFill>
              <a:latin typeface="Arial" panose="020B0604020202020204" pitchFamily="34" charset="0"/>
              <a:cs typeface="Arial" panose="020B0604020202020204" pitchFamily="34" charset="0"/>
            </a:rPr>
            <a:t>: 1200 hours </a:t>
          </a:r>
          <a:endParaRPr lang="en-US" sz="2000" dirty="0">
            <a:solidFill>
              <a:srgbClr val="012169"/>
            </a:solidFill>
            <a:latin typeface="Arial" panose="020B0604020202020204" pitchFamily="34" charset="0"/>
            <a:cs typeface="Arial" panose="020B0604020202020204" pitchFamily="34" charset="0"/>
          </a:endParaRPr>
        </a:p>
      </dgm:t>
    </dgm:pt>
    <dgm:pt modelId="{5FB91DF8-6DA7-4947-896A-79BC9B478EBA}" type="parTrans" cxnId="{0C98FE32-5DEE-47E7-BA15-F281BACF674F}">
      <dgm:prSet/>
      <dgm:spPr/>
      <dgm:t>
        <a:bodyPr/>
        <a:lstStyle/>
        <a:p>
          <a:endParaRPr lang="en-US" sz="2000">
            <a:latin typeface="Arial" panose="020B0604020202020204" pitchFamily="34" charset="0"/>
            <a:cs typeface="Arial" panose="020B0604020202020204" pitchFamily="34" charset="0"/>
          </a:endParaRPr>
        </a:p>
      </dgm:t>
    </dgm:pt>
    <dgm:pt modelId="{7E86BF33-2D0E-4866-994C-215C0922A98C}" type="sibTrans" cxnId="{0C98FE32-5DEE-47E7-BA15-F281BACF674F}">
      <dgm:prSet/>
      <dgm:spPr/>
      <dgm:t>
        <a:bodyPr/>
        <a:lstStyle/>
        <a:p>
          <a:endParaRPr lang="en-US" sz="2000">
            <a:latin typeface="Arial" panose="020B0604020202020204" pitchFamily="34" charset="0"/>
            <a:cs typeface="Arial" panose="020B0604020202020204" pitchFamily="34" charset="0"/>
          </a:endParaRPr>
        </a:p>
      </dgm:t>
    </dgm:pt>
    <dgm:pt modelId="{A3D03EE2-0CE4-4E69-A8EE-BD19010DFBF1}" type="pres">
      <dgm:prSet presAssocID="{131F2564-9831-476B-86C1-9A46E9A87427}" presName="root" presStyleCnt="0">
        <dgm:presLayoutVars>
          <dgm:dir/>
          <dgm:resizeHandles val="exact"/>
        </dgm:presLayoutVars>
      </dgm:prSet>
      <dgm:spPr/>
    </dgm:pt>
    <dgm:pt modelId="{9B8BC882-903D-40F9-A2E1-F4197BACBDBC}" type="pres">
      <dgm:prSet presAssocID="{E555DC7E-043B-4B40-AA13-FA3DE87773DA}" presName="compNode" presStyleCnt="0"/>
      <dgm:spPr/>
    </dgm:pt>
    <dgm:pt modelId="{02D60C3F-5726-465C-A976-02216E6DE606}" type="pres">
      <dgm:prSet presAssocID="{E555DC7E-043B-4B40-AA13-FA3DE87773DA}" presName="bgRect" presStyleLbl="bgShp" presStyleIdx="0" presStyleCnt="4"/>
      <dgm:spPr/>
    </dgm:pt>
    <dgm:pt modelId="{4B1833BF-80EF-4805-A851-6BB5A9AC226C}" type="pres">
      <dgm:prSet presAssocID="{E555DC7E-043B-4B40-AA13-FA3DE87773DA}" presName="iconRect" presStyleLbl="node1" presStyleIdx="0" presStyleCnt="4" custScaleX="164888" custScaleY="14229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topwatch"/>
        </a:ext>
      </dgm:extLst>
    </dgm:pt>
    <dgm:pt modelId="{E9DA4450-CBC3-4A3A-92FD-9EA90369C8EF}" type="pres">
      <dgm:prSet presAssocID="{E555DC7E-043B-4B40-AA13-FA3DE87773DA}" presName="spaceRect" presStyleCnt="0"/>
      <dgm:spPr/>
    </dgm:pt>
    <dgm:pt modelId="{F7AE95F9-29C5-4D7F-B99E-98B5045BFD7C}" type="pres">
      <dgm:prSet presAssocID="{E555DC7E-043B-4B40-AA13-FA3DE87773DA}" presName="parTx" presStyleLbl="revTx" presStyleIdx="0" presStyleCnt="4">
        <dgm:presLayoutVars>
          <dgm:chMax val="0"/>
          <dgm:chPref val="0"/>
        </dgm:presLayoutVars>
      </dgm:prSet>
      <dgm:spPr/>
    </dgm:pt>
    <dgm:pt modelId="{76330E4E-B8D9-4DB6-8B20-D145DE629CE2}" type="pres">
      <dgm:prSet presAssocID="{D92362F8-B757-4C82-B72D-6284CE20EE2D}" presName="sibTrans" presStyleCnt="0"/>
      <dgm:spPr/>
    </dgm:pt>
    <dgm:pt modelId="{AB9326AB-78CD-426A-A402-465E0B722C23}" type="pres">
      <dgm:prSet presAssocID="{40F1D2C9-80DF-4AF7-B23E-9FC79084209E}" presName="compNode" presStyleCnt="0"/>
      <dgm:spPr/>
    </dgm:pt>
    <dgm:pt modelId="{6F66CF0F-F410-4C36-ABFC-6AB57B307C20}" type="pres">
      <dgm:prSet presAssocID="{40F1D2C9-80DF-4AF7-B23E-9FC79084209E}" presName="bgRect" presStyleLbl="bgShp" presStyleIdx="1" presStyleCnt="4"/>
      <dgm:spPr/>
    </dgm:pt>
    <dgm:pt modelId="{40E0C702-88CD-4F13-A52F-155E427256AB}" type="pres">
      <dgm:prSet presAssocID="{40F1D2C9-80DF-4AF7-B23E-9FC79084209E}" presName="iconRect" presStyleLbl="node1" presStyleIdx="1" presStyleCnt="4" custScaleX="160587" custScaleY="187021"/>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redit card"/>
        </a:ext>
      </dgm:extLst>
    </dgm:pt>
    <dgm:pt modelId="{D02D5262-479B-4473-940B-4D2600DECEAF}" type="pres">
      <dgm:prSet presAssocID="{40F1D2C9-80DF-4AF7-B23E-9FC79084209E}" presName="spaceRect" presStyleCnt="0"/>
      <dgm:spPr/>
    </dgm:pt>
    <dgm:pt modelId="{86DCFD3C-CDED-44A9-B72A-673AA34C7AF7}" type="pres">
      <dgm:prSet presAssocID="{40F1D2C9-80DF-4AF7-B23E-9FC79084209E}" presName="parTx" presStyleLbl="revTx" presStyleIdx="1" presStyleCnt="4">
        <dgm:presLayoutVars>
          <dgm:chMax val="0"/>
          <dgm:chPref val="0"/>
        </dgm:presLayoutVars>
      </dgm:prSet>
      <dgm:spPr/>
    </dgm:pt>
    <dgm:pt modelId="{AFB63BBD-1604-48DE-8506-0BEE4B734FFB}" type="pres">
      <dgm:prSet presAssocID="{B1EC7E84-26E4-44C7-AFB6-A6663CCA5D4D}" presName="sibTrans" presStyleCnt="0"/>
      <dgm:spPr/>
    </dgm:pt>
    <dgm:pt modelId="{6C4F64E8-6F01-43DF-9928-BCF823D307B9}" type="pres">
      <dgm:prSet presAssocID="{EAE78C05-934B-4C00-9E5C-06E8BD82B7DC}" presName="compNode" presStyleCnt="0"/>
      <dgm:spPr/>
    </dgm:pt>
    <dgm:pt modelId="{E16F3B6F-E992-490E-89A3-0D2D57338170}" type="pres">
      <dgm:prSet presAssocID="{EAE78C05-934B-4C00-9E5C-06E8BD82B7DC}" presName="bgRect" presStyleLbl="bgShp" presStyleIdx="2" presStyleCnt="4"/>
      <dgm:spPr/>
    </dgm:pt>
    <dgm:pt modelId="{4709AC38-07BB-4CF7-BD7B-D9333F4467FF}" type="pres">
      <dgm:prSet presAssocID="{EAE78C05-934B-4C00-9E5C-06E8BD82B7DC}" presName="iconRect" presStyleLbl="node1" presStyleIdx="2" presStyleCnt="4" custScaleX="154910" custScaleY="17110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User"/>
        </a:ext>
      </dgm:extLst>
    </dgm:pt>
    <dgm:pt modelId="{A6564EF8-3421-4598-AE0F-26EBFB671FBB}" type="pres">
      <dgm:prSet presAssocID="{EAE78C05-934B-4C00-9E5C-06E8BD82B7DC}" presName="spaceRect" presStyleCnt="0"/>
      <dgm:spPr/>
    </dgm:pt>
    <dgm:pt modelId="{19B8FF88-EAB2-4ACD-8263-8AB780BD3DF0}" type="pres">
      <dgm:prSet presAssocID="{EAE78C05-934B-4C00-9E5C-06E8BD82B7DC}" presName="parTx" presStyleLbl="revTx" presStyleIdx="2" presStyleCnt="4">
        <dgm:presLayoutVars>
          <dgm:chMax val="0"/>
          <dgm:chPref val="0"/>
        </dgm:presLayoutVars>
      </dgm:prSet>
      <dgm:spPr/>
    </dgm:pt>
    <dgm:pt modelId="{B68B1439-6B6A-4C78-81E2-821279F47416}" type="pres">
      <dgm:prSet presAssocID="{B3F1732D-907B-4F33-8AAA-2410E09E25AF}" presName="sibTrans" presStyleCnt="0"/>
      <dgm:spPr/>
    </dgm:pt>
    <dgm:pt modelId="{31FF93EF-2339-432B-9C04-46AD3CB4F552}" type="pres">
      <dgm:prSet presAssocID="{46C40F14-46D1-46D7-AC65-A035B00D83E6}" presName="compNode" presStyleCnt="0"/>
      <dgm:spPr/>
    </dgm:pt>
    <dgm:pt modelId="{67140A91-0AAE-4291-9FC9-477D1D5983D6}" type="pres">
      <dgm:prSet presAssocID="{46C40F14-46D1-46D7-AC65-A035B00D83E6}" presName="bgRect" presStyleLbl="bgShp" presStyleIdx="3" presStyleCnt="4"/>
      <dgm:spPr/>
    </dgm:pt>
    <dgm:pt modelId="{27E4E4C7-639B-4EB3-9343-F0826B6EFEAB}" type="pres">
      <dgm:prSet presAssocID="{46C40F14-46D1-46D7-AC65-A035B00D83E6}" presName="iconRect" presStyleLbl="node1" presStyleIdx="3" presStyleCnt="4" custScaleX="165123" custScaleY="171172"/>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lock"/>
        </a:ext>
      </dgm:extLst>
    </dgm:pt>
    <dgm:pt modelId="{BA8AA8EF-8CD3-447D-83F1-8F901E71C5B2}" type="pres">
      <dgm:prSet presAssocID="{46C40F14-46D1-46D7-AC65-A035B00D83E6}" presName="spaceRect" presStyleCnt="0"/>
      <dgm:spPr/>
    </dgm:pt>
    <dgm:pt modelId="{90BC8E20-5370-48E3-A3EE-D637D38F4543}" type="pres">
      <dgm:prSet presAssocID="{46C40F14-46D1-46D7-AC65-A035B00D83E6}" presName="parTx" presStyleLbl="revTx" presStyleIdx="3" presStyleCnt="4">
        <dgm:presLayoutVars>
          <dgm:chMax val="0"/>
          <dgm:chPref val="0"/>
        </dgm:presLayoutVars>
      </dgm:prSet>
      <dgm:spPr/>
    </dgm:pt>
  </dgm:ptLst>
  <dgm:cxnLst>
    <dgm:cxn modelId="{0C98FE32-5DEE-47E7-BA15-F281BACF674F}" srcId="{131F2564-9831-476B-86C1-9A46E9A87427}" destId="{46C40F14-46D1-46D7-AC65-A035B00D83E6}" srcOrd="3" destOrd="0" parTransId="{5FB91DF8-6DA7-4947-896A-79BC9B478EBA}" sibTransId="{7E86BF33-2D0E-4866-994C-215C0922A98C}"/>
    <dgm:cxn modelId="{932C235B-3AF2-4AC4-BE21-036375272304}" type="presOf" srcId="{46C40F14-46D1-46D7-AC65-A035B00D83E6}" destId="{90BC8E20-5370-48E3-A3EE-D637D38F4543}" srcOrd="0" destOrd="0" presId="urn:microsoft.com/office/officeart/2018/2/layout/IconVerticalSolidList"/>
    <dgm:cxn modelId="{5E11C74A-F8EA-412F-83EF-DAAA4EEAEC31}" type="presOf" srcId="{131F2564-9831-476B-86C1-9A46E9A87427}" destId="{A3D03EE2-0CE4-4E69-A8EE-BD19010DFBF1}" srcOrd="0" destOrd="0" presId="urn:microsoft.com/office/officeart/2018/2/layout/IconVerticalSolidList"/>
    <dgm:cxn modelId="{87149256-0051-4B55-9106-C9FFF3302E0F}" srcId="{131F2564-9831-476B-86C1-9A46E9A87427}" destId="{E555DC7E-043B-4B40-AA13-FA3DE87773DA}" srcOrd="0" destOrd="0" parTransId="{923D3462-1ED5-4986-A5EA-E8DE23BA448C}" sibTransId="{D92362F8-B757-4C82-B72D-6284CE20EE2D}"/>
    <dgm:cxn modelId="{E8B8B180-6074-4F75-AD15-3CBCFB60959A}" type="presOf" srcId="{40F1D2C9-80DF-4AF7-B23E-9FC79084209E}" destId="{86DCFD3C-CDED-44A9-B72A-673AA34C7AF7}" srcOrd="0" destOrd="0" presId="urn:microsoft.com/office/officeart/2018/2/layout/IconVerticalSolidList"/>
    <dgm:cxn modelId="{DEDEA4C9-E444-436E-86BF-9A722EB461E5}" type="presOf" srcId="{EAE78C05-934B-4C00-9E5C-06E8BD82B7DC}" destId="{19B8FF88-EAB2-4ACD-8263-8AB780BD3DF0}" srcOrd="0" destOrd="0" presId="urn:microsoft.com/office/officeart/2018/2/layout/IconVerticalSolidList"/>
    <dgm:cxn modelId="{8424C3CA-B7D1-481A-99DC-4AE75BD703F2}" srcId="{131F2564-9831-476B-86C1-9A46E9A87427}" destId="{EAE78C05-934B-4C00-9E5C-06E8BD82B7DC}" srcOrd="2" destOrd="0" parTransId="{2AB64DA1-3B64-4028-82F9-7CC662BF8D07}" sibTransId="{B3F1732D-907B-4F33-8AAA-2410E09E25AF}"/>
    <dgm:cxn modelId="{C92826D6-7F08-45D8-BB1B-1E780A16D18F}" srcId="{131F2564-9831-476B-86C1-9A46E9A87427}" destId="{40F1D2C9-80DF-4AF7-B23E-9FC79084209E}" srcOrd="1" destOrd="0" parTransId="{C1C6EEE1-AC13-42B3-889E-EFA352CEBB37}" sibTransId="{B1EC7E84-26E4-44C7-AFB6-A6663CCA5D4D}"/>
    <dgm:cxn modelId="{5A3694E0-7F6D-499B-9447-EB1F7FB234A1}" type="presOf" srcId="{E555DC7E-043B-4B40-AA13-FA3DE87773DA}" destId="{F7AE95F9-29C5-4D7F-B99E-98B5045BFD7C}" srcOrd="0" destOrd="0" presId="urn:microsoft.com/office/officeart/2018/2/layout/IconVerticalSolidList"/>
    <dgm:cxn modelId="{6C1943DD-A35F-4DE5-B209-D5E027423B31}" type="presParOf" srcId="{A3D03EE2-0CE4-4E69-A8EE-BD19010DFBF1}" destId="{9B8BC882-903D-40F9-A2E1-F4197BACBDBC}" srcOrd="0" destOrd="0" presId="urn:microsoft.com/office/officeart/2018/2/layout/IconVerticalSolidList"/>
    <dgm:cxn modelId="{3A7261E6-86D3-4566-BF30-46E4A77B5E38}" type="presParOf" srcId="{9B8BC882-903D-40F9-A2E1-F4197BACBDBC}" destId="{02D60C3F-5726-465C-A976-02216E6DE606}" srcOrd="0" destOrd="0" presId="urn:microsoft.com/office/officeart/2018/2/layout/IconVerticalSolidList"/>
    <dgm:cxn modelId="{11A53D8C-B91F-462C-B080-FEDAA1DAD4A8}" type="presParOf" srcId="{9B8BC882-903D-40F9-A2E1-F4197BACBDBC}" destId="{4B1833BF-80EF-4805-A851-6BB5A9AC226C}" srcOrd="1" destOrd="0" presId="urn:microsoft.com/office/officeart/2018/2/layout/IconVerticalSolidList"/>
    <dgm:cxn modelId="{9EAB3B51-CF83-4BC5-AE6D-5A1AC1CE2C4C}" type="presParOf" srcId="{9B8BC882-903D-40F9-A2E1-F4197BACBDBC}" destId="{E9DA4450-CBC3-4A3A-92FD-9EA90369C8EF}" srcOrd="2" destOrd="0" presId="urn:microsoft.com/office/officeart/2018/2/layout/IconVerticalSolidList"/>
    <dgm:cxn modelId="{83BBFB8F-2459-4C30-921E-63D639EB32EE}" type="presParOf" srcId="{9B8BC882-903D-40F9-A2E1-F4197BACBDBC}" destId="{F7AE95F9-29C5-4D7F-B99E-98B5045BFD7C}" srcOrd="3" destOrd="0" presId="urn:microsoft.com/office/officeart/2018/2/layout/IconVerticalSolidList"/>
    <dgm:cxn modelId="{8AFD4369-72FB-40A7-ACD3-D25AB536B786}" type="presParOf" srcId="{A3D03EE2-0CE4-4E69-A8EE-BD19010DFBF1}" destId="{76330E4E-B8D9-4DB6-8B20-D145DE629CE2}" srcOrd="1" destOrd="0" presId="urn:microsoft.com/office/officeart/2018/2/layout/IconVerticalSolidList"/>
    <dgm:cxn modelId="{693F0C0D-A631-4424-B97A-ACAAF4D5432D}" type="presParOf" srcId="{A3D03EE2-0CE4-4E69-A8EE-BD19010DFBF1}" destId="{AB9326AB-78CD-426A-A402-465E0B722C23}" srcOrd="2" destOrd="0" presId="urn:microsoft.com/office/officeart/2018/2/layout/IconVerticalSolidList"/>
    <dgm:cxn modelId="{9BB0DF95-E1A0-47D5-AFD2-0C48E5ACD4A9}" type="presParOf" srcId="{AB9326AB-78CD-426A-A402-465E0B722C23}" destId="{6F66CF0F-F410-4C36-ABFC-6AB57B307C20}" srcOrd="0" destOrd="0" presId="urn:microsoft.com/office/officeart/2018/2/layout/IconVerticalSolidList"/>
    <dgm:cxn modelId="{5EE8362F-5159-4721-965D-68BCFA2B4F5B}" type="presParOf" srcId="{AB9326AB-78CD-426A-A402-465E0B722C23}" destId="{40E0C702-88CD-4F13-A52F-155E427256AB}" srcOrd="1" destOrd="0" presId="urn:microsoft.com/office/officeart/2018/2/layout/IconVerticalSolidList"/>
    <dgm:cxn modelId="{82BE3DFD-3713-4F56-951A-A012B90774AB}" type="presParOf" srcId="{AB9326AB-78CD-426A-A402-465E0B722C23}" destId="{D02D5262-479B-4473-940B-4D2600DECEAF}" srcOrd="2" destOrd="0" presId="urn:microsoft.com/office/officeart/2018/2/layout/IconVerticalSolidList"/>
    <dgm:cxn modelId="{E02047F1-360C-4A08-9FC9-77E032290932}" type="presParOf" srcId="{AB9326AB-78CD-426A-A402-465E0B722C23}" destId="{86DCFD3C-CDED-44A9-B72A-673AA34C7AF7}" srcOrd="3" destOrd="0" presId="urn:microsoft.com/office/officeart/2018/2/layout/IconVerticalSolidList"/>
    <dgm:cxn modelId="{DB7CF893-85CC-4EC7-ABB0-7F9C5AB44343}" type="presParOf" srcId="{A3D03EE2-0CE4-4E69-A8EE-BD19010DFBF1}" destId="{AFB63BBD-1604-48DE-8506-0BEE4B734FFB}" srcOrd="3" destOrd="0" presId="urn:microsoft.com/office/officeart/2018/2/layout/IconVerticalSolidList"/>
    <dgm:cxn modelId="{8DD49BBE-FE9D-41AE-A9E9-F8CC177F5FC0}" type="presParOf" srcId="{A3D03EE2-0CE4-4E69-A8EE-BD19010DFBF1}" destId="{6C4F64E8-6F01-43DF-9928-BCF823D307B9}" srcOrd="4" destOrd="0" presId="urn:microsoft.com/office/officeart/2018/2/layout/IconVerticalSolidList"/>
    <dgm:cxn modelId="{0BAB53FF-90E7-4FF7-A4C3-A4EE5286EE6D}" type="presParOf" srcId="{6C4F64E8-6F01-43DF-9928-BCF823D307B9}" destId="{E16F3B6F-E992-490E-89A3-0D2D57338170}" srcOrd="0" destOrd="0" presId="urn:microsoft.com/office/officeart/2018/2/layout/IconVerticalSolidList"/>
    <dgm:cxn modelId="{0DB3DE7F-D941-4090-8354-21AA0FA8BDAF}" type="presParOf" srcId="{6C4F64E8-6F01-43DF-9928-BCF823D307B9}" destId="{4709AC38-07BB-4CF7-BD7B-D9333F4467FF}" srcOrd="1" destOrd="0" presId="urn:microsoft.com/office/officeart/2018/2/layout/IconVerticalSolidList"/>
    <dgm:cxn modelId="{4EFCBA9A-224C-4481-ADA7-9A7C40424A8B}" type="presParOf" srcId="{6C4F64E8-6F01-43DF-9928-BCF823D307B9}" destId="{A6564EF8-3421-4598-AE0F-26EBFB671FBB}" srcOrd="2" destOrd="0" presId="urn:microsoft.com/office/officeart/2018/2/layout/IconVerticalSolidList"/>
    <dgm:cxn modelId="{624D12FC-E63B-43A6-8347-D977CE1CDA37}" type="presParOf" srcId="{6C4F64E8-6F01-43DF-9928-BCF823D307B9}" destId="{19B8FF88-EAB2-4ACD-8263-8AB780BD3DF0}" srcOrd="3" destOrd="0" presId="urn:microsoft.com/office/officeart/2018/2/layout/IconVerticalSolidList"/>
    <dgm:cxn modelId="{678C1567-0B96-4DB0-B5CE-5AD07773D555}" type="presParOf" srcId="{A3D03EE2-0CE4-4E69-A8EE-BD19010DFBF1}" destId="{B68B1439-6B6A-4C78-81E2-821279F47416}" srcOrd="5" destOrd="0" presId="urn:microsoft.com/office/officeart/2018/2/layout/IconVerticalSolidList"/>
    <dgm:cxn modelId="{099FD19F-D510-449B-A651-ECC3FB330482}" type="presParOf" srcId="{A3D03EE2-0CE4-4E69-A8EE-BD19010DFBF1}" destId="{31FF93EF-2339-432B-9C04-46AD3CB4F552}" srcOrd="6" destOrd="0" presId="urn:microsoft.com/office/officeart/2018/2/layout/IconVerticalSolidList"/>
    <dgm:cxn modelId="{65CE8760-6A7C-45E8-80C0-808CE9EC6D9D}" type="presParOf" srcId="{31FF93EF-2339-432B-9C04-46AD3CB4F552}" destId="{67140A91-0AAE-4291-9FC9-477D1D5983D6}" srcOrd="0" destOrd="0" presId="urn:microsoft.com/office/officeart/2018/2/layout/IconVerticalSolidList"/>
    <dgm:cxn modelId="{0554265E-6EBB-4AF7-A2D2-135D0A833A61}" type="presParOf" srcId="{31FF93EF-2339-432B-9C04-46AD3CB4F552}" destId="{27E4E4C7-639B-4EB3-9343-F0826B6EFEAB}" srcOrd="1" destOrd="0" presId="urn:microsoft.com/office/officeart/2018/2/layout/IconVerticalSolidList"/>
    <dgm:cxn modelId="{C6A59448-49F3-4C3D-9201-FB1A4977BCB8}" type="presParOf" srcId="{31FF93EF-2339-432B-9C04-46AD3CB4F552}" destId="{BA8AA8EF-8CD3-447D-83F1-8F901E71C5B2}" srcOrd="2" destOrd="0" presId="urn:microsoft.com/office/officeart/2018/2/layout/IconVerticalSolidList"/>
    <dgm:cxn modelId="{A0F3F0FE-33B5-433F-A81D-C34592163EB4}" type="presParOf" srcId="{31FF93EF-2339-432B-9C04-46AD3CB4F552}" destId="{90BC8E20-5370-48E3-A3EE-D637D38F4543}"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9B3043B-DC1C-452B-98AA-2BB5404AC0F5}"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GB"/>
        </a:p>
      </dgm:t>
    </dgm:pt>
    <dgm:pt modelId="{80D36E6C-7AB5-4DB3-BCEE-4B530BE9B560}">
      <dgm:prSet phldrT="[Text]" custT="1"/>
      <dgm:spPr/>
      <dgm:t>
        <a:bodyPr/>
        <a:lstStyle/>
        <a:p>
          <a:pPr>
            <a:buFont typeface="Symbol" panose="05050102010706020507" pitchFamily="18" charset="2"/>
            <a:buChar char=""/>
          </a:pPr>
          <a:r>
            <a:rPr lang="en-GB" sz="1200" dirty="0">
              <a:latin typeface="Arial" panose="020B0604020202020204" pitchFamily="34" charset="0"/>
              <a:cs typeface="Arial" panose="020B0604020202020204" pitchFamily="34" charset="0"/>
            </a:rPr>
            <a:t>NCC Education Level 5 Diploma in Computing</a:t>
          </a:r>
        </a:p>
      </dgm:t>
    </dgm:pt>
    <dgm:pt modelId="{860E502C-ABCA-4BB5-9751-A78C93BF5569}" type="parTrans" cxnId="{53B77D9B-7848-4785-99FC-BBF50B6871B7}">
      <dgm:prSet/>
      <dgm:spPr/>
      <dgm:t>
        <a:bodyPr/>
        <a:lstStyle/>
        <a:p>
          <a:endParaRPr lang="en-GB" sz="1200">
            <a:latin typeface="Arial" panose="020B0604020202020204" pitchFamily="34" charset="0"/>
            <a:cs typeface="Arial" panose="020B0604020202020204" pitchFamily="34" charset="0"/>
          </a:endParaRPr>
        </a:p>
      </dgm:t>
    </dgm:pt>
    <dgm:pt modelId="{63455DDF-CFF5-45A9-B922-E1567C21606B}" type="sibTrans" cxnId="{53B77D9B-7848-4785-99FC-BBF50B6871B7}">
      <dgm:prSet/>
      <dgm:spPr/>
      <dgm:t>
        <a:bodyPr/>
        <a:lstStyle/>
        <a:p>
          <a:endParaRPr lang="en-GB" sz="1200">
            <a:latin typeface="Arial" panose="020B0604020202020204" pitchFamily="34" charset="0"/>
            <a:cs typeface="Arial" panose="020B0604020202020204" pitchFamily="34" charset="0"/>
          </a:endParaRPr>
        </a:p>
      </dgm:t>
    </dgm:pt>
    <dgm:pt modelId="{75536A90-A434-4347-BDBB-307F6F3D19BF}">
      <dgm:prSet phldrT="[Text]" custT="1"/>
      <dgm:spPr/>
      <dgm:t>
        <a:bodyPr/>
        <a:lstStyle/>
        <a:p>
          <a:pPr>
            <a:buFont typeface="Symbol" panose="05050102010706020507" pitchFamily="18" charset="2"/>
            <a:buChar char=""/>
          </a:pPr>
          <a:r>
            <a:rPr lang="en-GB" sz="1200" dirty="0">
              <a:latin typeface="Arial" panose="020B0604020202020204" pitchFamily="34" charset="0"/>
              <a:cs typeface="Arial" panose="020B0604020202020204" pitchFamily="34" charset="0"/>
            </a:rPr>
            <a:t>NCC Education Level 5 Diploma in Computing (with Data Science)</a:t>
          </a:r>
        </a:p>
      </dgm:t>
    </dgm:pt>
    <dgm:pt modelId="{1218B6FD-8068-4CE3-9FAF-8F33938F6850}" type="parTrans" cxnId="{0ED2A5D5-D228-422A-BCE5-156965146DFC}">
      <dgm:prSet/>
      <dgm:spPr/>
      <dgm:t>
        <a:bodyPr/>
        <a:lstStyle/>
        <a:p>
          <a:endParaRPr lang="en-GB" sz="1200">
            <a:latin typeface="Arial" panose="020B0604020202020204" pitchFamily="34" charset="0"/>
            <a:cs typeface="Arial" panose="020B0604020202020204" pitchFamily="34" charset="0"/>
          </a:endParaRPr>
        </a:p>
      </dgm:t>
    </dgm:pt>
    <dgm:pt modelId="{BE8CC65D-2ACC-4B3A-81FA-F0293FEFE0AF}" type="sibTrans" cxnId="{0ED2A5D5-D228-422A-BCE5-156965146DFC}">
      <dgm:prSet/>
      <dgm:spPr/>
      <dgm:t>
        <a:bodyPr/>
        <a:lstStyle/>
        <a:p>
          <a:endParaRPr lang="en-GB" sz="1200">
            <a:latin typeface="Arial" panose="020B0604020202020204" pitchFamily="34" charset="0"/>
            <a:cs typeface="Arial" panose="020B0604020202020204" pitchFamily="34" charset="0"/>
          </a:endParaRPr>
        </a:p>
      </dgm:t>
    </dgm:pt>
    <dgm:pt modelId="{55F5DF3B-1E6C-4727-B441-617FF826171F}">
      <dgm:prSet phldrT="[Text]" custT="1"/>
      <dgm:spPr/>
      <dgm:t>
        <a:bodyPr/>
        <a:lstStyle/>
        <a:p>
          <a:pPr>
            <a:buFont typeface="Symbol" panose="05050102010706020507" pitchFamily="18" charset="2"/>
            <a:buChar char=""/>
          </a:pPr>
          <a:r>
            <a:rPr lang="en-GB" sz="1200" dirty="0">
              <a:latin typeface="Arial" panose="020B0604020202020204" pitchFamily="34" charset="0"/>
              <a:cs typeface="Arial" panose="020B0604020202020204" pitchFamily="34" charset="0"/>
            </a:rPr>
            <a:t>NCC Education Level 5 Diploma in Computing (with Business Management)</a:t>
          </a:r>
        </a:p>
      </dgm:t>
    </dgm:pt>
    <dgm:pt modelId="{5E02D07B-72AF-493A-A0C7-ED5BDC11B63A}" type="parTrans" cxnId="{EE6BB618-5C8D-4F90-90B6-3CED74B67CEC}">
      <dgm:prSet/>
      <dgm:spPr/>
      <dgm:t>
        <a:bodyPr/>
        <a:lstStyle/>
        <a:p>
          <a:endParaRPr lang="en-GB" sz="1200">
            <a:latin typeface="Arial" panose="020B0604020202020204" pitchFamily="34" charset="0"/>
            <a:cs typeface="Arial" panose="020B0604020202020204" pitchFamily="34" charset="0"/>
          </a:endParaRPr>
        </a:p>
      </dgm:t>
    </dgm:pt>
    <dgm:pt modelId="{D17CABD0-B799-4F09-97EC-35088AC11C84}" type="sibTrans" cxnId="{EE6BB618-5C8D-4F90-90B6-3CED74B67CEC}">
      <dgm:prSet/>
      <dgm:spPr/>
      <dgm:t>
        <a:bodyPr/>
        <a:lstStyle/>
        <a:p>
          <a:endParaRPr lang="en-GB" sz="1200">
            <a:latin typeface="Arial" panose="020B0604020202020204" pitchFamily="34" charset="0"/>
            <a:cs typeface="Arial" panose="020B0604020202020204" pitchFamily="34" charset="0"/>
          </a:endParaRPr>
        </a:p>
      </dgm:t>
    </dgm:pt>
    <dgm:pt modelId="{02F8C735-396D-4DCA-A173-30AB90D432AC}">
      <dgm:prSet custT="1"/>
      <dgm:spPr/>
      <dgm:t>
        <a:bodyPr/>
        <a:lstStyle/>
        <a:p>
          <a:pPr>
            <a:buFont typeface="Symbol" panose="05050102010706020507" pitchFamily="18" charset="2"/>
            <a:buChar char=""/>
          </a:pPr>
          <a:r>
            <a:rPr lang="en-GB" sz="1200" dirty="0">
              <a:latin typeface="Arial" panose="020B0604020202020204" pitchFamily="34" charset="0"/>
              <a:cs typeface="Arial" panose="020B0604020202020204" pitchFamily="34" charset="0"/>
            </a:rPr>
            <a:t>NCC Education Level 4 Diploma in Computing</a:t>
          </a:r>
        </a:p>
      </dgm:t>
    </dgm:pt>
    <dgm:pt modelId="{2C9605A7-6DCA-4F03-9F10-665BEB655ADF}" type="parTrans" cxnId="{BFB56134-9813-4471-B517-496121493FD1}">
      <dgm:prSet/>
      <dgm:spPr/>
      <dgm:t>
        <a:bodyPr/>
        <a:lstStyle/>
        <a:p>
          <a:endParaRPr lang="en-GB" sz="1200">
            <a:latin typeface="Arial" panose="020B0604020202020204" pitchFamily="34" charset="0"/>
            <a:cs typeface="Arial" panose="020B0604020202020204" pitchFamily="34" charset="0"/>
          </a:endParaRPr>
        </a:p>
      </dgm:t>
    </dgm:pt>
    <dgm:pt modelId="{6D16BC8C-C771-4A05-9C27-92B20FFC37E9}" type="sibTrans" cxnId="{BFB56134-9813-4471-B517-496121493FD1}">
      <dgm:prSet/>
      <dgm:spPr/>
      <dgm:t>
        <a:bodyPr/>
        <a:lstStyle/>
        <a:p>
          <a:endParaRPr lang="en-GB" sz="1200">
            <a:latin typeface="Arial" panose="020B0604020202020204" pitchFamily="34" charset="0"/>
            <a:cs typeface="Arial" panose="020B0604020202020204" pitchFamily="34" charset="0"/>
          </a:endParaRPr>
        </a:p>
      </dgm:t>
    </dgm:pt>
    <dgm:pt modelId="{58E1853F-30EF-42CC-BD68-441F1DCE3C8D}">
      <dgm:prSet custT="1"/>
      <dgm:spPr/>
      <dgm:t>
        <a:bodyPr/>
        <a:lstStyle/>
        <a:p>
          <a:pPr>
            <a:buFont typeface="Symbol" panose="05050102010706020507" pitchFamily="18" charset="2"/>
            <a:buChar char=""/>
          </a:pPr>
          <a:r>
            <a:rPr lang="en-GB" sz="1200" dirty="0">
              <a:latin typeface="Arial" panose="020B0604020202020204" pitchFamily="34" charset="0"/>
              <a:cs typeface="Arial" panose="020B0604020202020204" pitchFamily="34" charset="0"/>
            </a:rPr>
            <a:t>NCC Education Level 5 Diploma in Computing (with Cyber Security)</a:t>
          </a:r>
        </a:p>
      </dgm:t>
    </dgm:pt>
    <dgm:pt modelId="{02FBA286-3DB9-4B51-BE1C-016C2E6501E2}" type="parTrans" cxnId="{1787E0EB-DF88-4700-948B-51B875D584B5}">
      <dgm:prSet/>
      <dgm:spPr/>
      <dgm:t>
        <a:bodyPr/>
        <a:lstStyle/>
        <a:p>
          <a:endParaRPr lang="en-GB" sz="1200">
            <a:latin typeface="Arial" panose="020B0604020202020204" pitchFamily="34" charset="0"/>
            <a:cs typeface="Arial" panose="020B0604020202020204" pitchFamily="34" charset="0"/>
          </a:endParaRPr>
        </a:p>
      </dgm:t>
    </dgm:pt>
    <dgm:pt modelId="{E7D46182-DAF9-497D-8663-6D88C6494ED4}" type="sibTrans" cxnId="{1787E0EB-DF88-4700-948B-51B875D584B5}">
      <dgm:prSet/>
      <dgm:spPr/>
      <dgm:t>
        <a:bodyPr/>
        <a:lstStyle/>
        <a:p>
          <a:endParaRPr lang="en-GB" sz="1200">
            <a:latin typeface="Arial" panose="020B0604020202020204" pitchFamily="34" charset="0"/>
            <a:cs typeface="Arial" panose="020B0604020202020204" pitchFamily="34" charset="0"/>
          </a:endParaRPr>
        </a:p>
      </dgm:t>
    </dgm:pt>
    <dgm:pt modelId="{531B12DA-F7FE-4BA4-B982-1E2DDCD8F2E1}">
      <dgm:prSet custT="1"/>
      <dgm:spPr/>
      <dgm:t>
        <a:bodyPr/>
        <a:lstStyle/>
        <a:p>
          <a:pPr>
            <a:buFont typeface="Symbol" panose="05050102010706020507" pitchFamily="18" charset="2"/>
            <a:buChar char=""/>
          </a:pPr>
          <a:r>
            <a:rPr lang="en-GB" sz="1200" dirty="0">
              <a:latin typeface="Arial" panose="020B0604020202020204" pitchFamily="34" charset="0"/>
              <a:cs typeface="Arial" panose="020B0604020202020204" pitchFamily="34" charset="0"/>
            </a:rPr>
            <a:t>NCC Education Level 4 Diploma in Computing</a:t>
          </a:r>
        </a:p>
      </dgm:t>
    </dgm:pt>
    <dgm:pt modelId="{410C1AFA-389A-482C-8134-416CAF420A2E}" type="parTrans" cxnId="{926DA59F-E53E-4110-8BA4-62F94F0DF62C}">
      <dgm:prSet/>
      <dgm:spPr/>
      <dgm:t>
        <a:bodyPr/>
        <a:lstStyle/>
        <a:p>
          <a:endParaRPr lang="en-GB" sz="1200">
            <a:latin typeface="Arial" panose="020B0604020202020204" pitchFamily="34" charset="0"/>
            <a:cs typeface="Arial" panose="020B0604020202020204" pitchFamily="34" charset="0"/>
          </a:endParaRPr>
        </a:p>
      </dgm:t>
    </dgm:pt>
    <dgm:pt modelId="{DAC5AB69-DA96-454B-948E-0AD44E0031DB}" type="sibTrans" cxnId="{926DA59F-E53E-4110-8BA4-62F94F0DF62C}">
      <dgm:prSet/>
      <dgm:spPr/>
      <dgm:t>
        <a:bodyPr/>
        <a:lstStyle/>
        <a:p>
          <a:endParaRPr lang="en-GB" sz="1200">
            <a:latin typeface="Arial" panose="020B0604020202020204" pitchFamily="34" charset="0"/>
            <a:cs typeface="Arial" panose="020B0604020202020204" pitchFamily="34" charset="0"/>
          </a:endParaRPr>
        </a:p>
      </dgm:t>
    </dgm:pt>
    <dgm:pt modelId="{8D31FEEC-D389-4D8E-8BA2-C99A22FBFA55}">
      <dgm:prSet custT="1"/>
      <dgm:spPr/>
      <dgm:t>
        <a:bodyPr/>
        <a:lstStyle/>
        <a:p>
          <a:pPr>
            <a:buFont typeface="Symbol" panose="05050102010706020507" pitchFamily="18" charset="2"/>
            <a:buChar char=""/>
          </a:pPr>
          <a:r>
            <a:rPr lang="en-GB" sz="1200" dirty="0">
              <a:latin typeface="Arial" panose="020B0604020202020204" pitchFamily="34" charset="0"/>
              <a:cs typeface="Arial" panose="020B0604020202020204" pitchFamily="34" charset="0"/>
            </a:rPr>
            <a:t>NCC Education Level 4 Diploma in Computing (with Business Management)</a:t>
          </a:r>
        </a:p>
      </dgm:t>
    </dgm:pt>
    <dgm:pt modelId="{CF821029-48A4-47B3-BDAC-39CDB399B135}" type="parTrans" cxnId="{1D10BA75-FC50-4545-A9CA-A81604D631B5}">
      <dgm:prSet/>
      <dgm:spPr/>
      <dgm:t>
        <a:bodyPr/>
        <a:lstStyle/>
        <a:p>
          <a:endParaRPr lang="en-GB" sz="1200">
            <a:latin typeface="Arial" panose="020B0604020202020204" pitchFamily="34" charset="0"/>
            <a:cs typeface="Arial" panose="020B0604020202020204" pitchFamily="34" charset="0"/>
          </a:endParaRPr>
        </a:p>
      </dgm:t>
    </dgm:pt>
    <dgm:pt modelId="{079F0885-456B-496D-9FB0-E94524DBE8F8}" type="sibTrans" cxnId="{1D10BA75-FC50-4545-A9CA-A81604D631B5}">
      <dgm:prSet/>
      <dgm:spPr/>
      <dgm:t>
        <a:bodyPr/>
        <a:lstStyle/>
        <a:p>
          <a:endParaRPr lang="en-GB" sz="1200">
            <a:latin typeface="Arial" panose="020B0604020202020204" pitchFamily="34" charset="0"/>
            <a:cs typeface="Arial" panose="020B0604020202020204" pitchFamily="34" charset="0"/>
          </a:endParaRPr>
        </a:p>
      </dgm:t>
    </dgm:pt>
    <dgm:pt modelId="{B25F1CBD-8CF7-404A-A3D8-1DBB1D4A2F73}">
      <dgm:prSet custT="1"/>
      <dgm:spPr/>
      <dgm:t>
        <a:bodyPr/>
        <a:lstStyle/>
        <a:p>
          <a:pPr>
            <a:buFont typeface="Symbol" panose="05050102010706020507" pitchFamily="18" charset="2"/>
            <a:buChar char=""/>
          </a:pPr>
          <a:r>
            <a:rPr lang="en-GB" sz="1200" dirty="0">
              <a:latin typeface="Arial" panose="020B0604020202020204" pitchFamily="34" charset="0"/>
              <a:cs typeface="Arial" panose="020B0604020202020204" pitchFamily="34" charset="0"/>
            </a:rPr>
            <a:t>NCC Education Level 4 Diploma in Computing</a:t>
          </a:r>
        </a:p>
      </dgm:t>
    </dgm:pt>
    <dgm:pt modelId="{5A3C8ED4-FD13-4E43-85BB-3A8725231ADD}" type="parTrans" cxnId="{78C49F2F-9C7D-4E14-B47F-5B5E26581E89}">
      <dgm:prSet/>
      <dgm:spPr/>
      <dgm:t>
        <a:bodyPr/>
        <a:lstStyle/>
        <a:p>
          <a:endParaRPr lang="en-GB" sz="1200">
            <a:latin typeface="Arial" panose="020B0604020202020204" pitchFamily="34" charset="0"/>
            <a:cs typeface="Arial" panose="020B0604020202020204" pitchFamily="34" charset="0"/>
          </a:endParaRPr>
        </a:p>
      </dgm:t>
    </dgm:pt>
    <dgm:pt modelId="{150081FF-66F4-4130-997F-BAFE98CB9DEA}" type="sibTrans" cxnId="{78C49F2F-9C7D-4E14-B47F-5B5E26581E89}">
      <dgm:prSet/>
      <dgm:spPr/>
      <dgm:t>
        <a:bodyPr/>
        <a:lstStyle/>
        <a:p>
          <a:endParaRPr lang="en-GB" sz="1200">
            <a:latin typeface="Arial" panose="020B0604020202020204" pitchFamily="34" charset="0"/>
            <a:cs typeface="Arial" panose="020B0604020202020204" pitchFamily="34" charset="0"/>
          </a:endParaRPr>
        </a:p>
      </dgm:t>
    </dgm:pt>
    <dgm:pt modelId="{BFCF7907-4116-4FA1-9737-6179E9FD6A8B}">
      <dgm:prSet custT="1"/>
      <dgm:spPr/>
      <dgm:t>
        <a:bodyPr/>
        <a:lstStyle/>
        <a:p>
          <a:r>
            <a:rPr lang="en-GB" sz="1200" dirty="0">
              <a:latin typeface="Arial" panose="020B0604020202020204" pitchFamily="34" charset="0"/>
              <a:cs typeface="Arial" panose="020B0604020202020204" pitchFamily="34" charset="0"/>
            </a:rPr>
            <a:t>NCC Education Level 4 Diploma in Computing (with Business Management)</a:t>
          </a:r>
        </a:p>
      </dgm:t>
    </dgm:pt>
    <dgm:pt modelId="{A2728AEC-05CA-4606-9F2F-1D18F4A3DFEE}" type="parTrans" cxnId="{5FC8CF47-145A-4B8A-A699-14DC29F2FD62}">
      <dgm:prSet/>
      <dgm:spPr/>
      <dgm:t>
        <a:bodyPr/>
        <a:lstStyle/>
        <a:p>
          <a:endParaRPr lang="en-GB" sz="1200">
            <a:latin typeface="Arial" panose="020B0604020202020204" pitchFamily="34" charset="0"/>
            <a:cs typeface="Arial" panose="020B0604020202020204" pitchFamily="34" charset="0"/>
          </a:endParaRPr>
        </a:p>
      </dgm:t>
    </dgm:pt>
    <dgm:pt modelId="{E76E0137-08EA-42E9-936B-8A03C875DD97}" type="sibTrans" cxnId="{5FC8CF47-145A-4B8A-A699-14DC29F2FD62}">
      <dgm:prSet/>
      <dgm:spPr/>
      <dgm:t>
        <a:bodyPr/>
        <a:lstStyle/>
        <a:p>
          <a:endParaRPr lang="en-GB" sz="1200">
            <a:latin typeface="Arial" panose="020B0604020202020204" pitchFamily="34" charset="0"/>
            <a:cs typeface="Arial" panose="020B0604020202020204" pitchFamily="34" charset="0"/>
          </a:endParaRPr>
        </a:p>
      </dgm:t>
    </dgm:pt>
    <dgm:pt modelId="{ABF96CD0-DE01-4646-8657-255F4FD6DEF0}">
      <dgm:prSet custT="1"/>
      <dgm:spPr/>
      <dgm:t>
        <a:bodyPr/>
        <a:lstStyle/>
        <a:p>
          <a:pPr>
            <a:buFont typeface="Symbol" panose="05050102010706020507" pitchFamily="18" charset="2"/>
            <a:buChar char=""/>
          </a:pPr>
          <a:r>
            <a:rPr lang="en-GB" sz="1200" dirty="0">
              <a:latin typeface="Arial" panose="020B0604020202020204" pitchFamily="34" charset="0"/>
              <a:cs typeface="Arial" panose="020B0604020202020204" pitchFamily="34" charset="0"/>
            </a:rPr>
            <a:t>NCC Education Level 4 Diploma in Computing</a:t>
          </a:r>
        </a:p>
      </dgm:t>
    </dgm:pt>
    <dgm:pt modelId="{2A3D129B-2B0C-456B-9E10-0BEDA239FDB3}" type="parTrans" cxnId="{088C0014-D56D-41D5-8E40-69D09CC59FE5}">
      <dgm:prSet/>
      <dgm:spPr/>
      <dgm:t>
        <a:bodyPr/>
        <a:lstStyle/>
        <a:p>
          <a:endParaRPr lang="en-GB" sz="1200">
            <a:latin typeface="Arial" panose="020B0604020202020204" pitchFamily="34" charset="0"/>
            <a:cs typeface="Arial" panose="020B0604020202020204" pitchFamily="34" charset="0"/>
          </a:endParaRPr>
        </a:p>
      </dgm:t>
    </dgm:pt>
    <dgm:pt modelId="{E812FF8C-861C-437F-8EE8-17099B9F0799}" type="sibTrans" cxnId="{088C0014-D56D-41D5-8E40-69D09CC59FE5}">
      <dgm:prSet/>
      <dgm:spPr/>
      <dgm:t>
        <a:bodyPr/>
        <a:lstStyle/>
        <a:p>
          <a:endParaRPr lang="en-GB" sz="1200">
            <a:latin typeface="Arial" panose="020B0604020202020204" pitchFamily="34" charset="0"/>
            <a:cs typeface="Arial" panose="020B0604020202020204" pitchFamily="34" charset="0"/>
          </a:endParaRPr>
        </a:p>
      </dgm:t>
    </dgm:pt>
    <dgm:pt modelId="{B7EEDC15-DBDA-4FF7-8421-0E1573FF7EAC}" type="pres">
      <dgm:prSet presAssocID="{E9B3043B-DC1C-452B-98AA-2BB5404AC0F5}" presName="linear" presStyleCnt="0">
        <dgm:presLayoutVars>
          <dgm:dir/>
          <dgm:animLvl val="lvl"/>
          <dgm:resizeHandles val="exact"/>
        </dgm:presLayoutVars>
      </dgm:prSet>
      <dgm:spPr/>
    </dgm:pt>
    <dgm:pt modelId="{5D6C59A8-221E-4548-9BE7-107095A4ACB2}" type="pres">
      <dgm:prSet presAssocID="{80D36E6C-7AB5-4DB3-BCEE-4B530BE9B560}" presName="parentLin" presStyleCnt="0"/>
      <dgm:spPr/>
    </dgm:pt>
    <dgm:pt modelId="{3C288C1D-DD13-4436-9B12-05F3ADE55080}" type="pres">
      <dgm:prSet presAssocID="{80D36E6C-7AB5-4DB3-BCEE-4B530BE9B560}" presName="parentLeftMargin" presStyleLbl="node1" presStyleIdx="0" presStyleCnt="4"/>
      <dgm:spPr/>
    </dgm:pt>
    <dgm:pt modelId="{D6903DF9-38EA-418F-994A-A182316C8D3A}" type="pres">
      <dgm:prSet presAssocID="{80D36E6C-7AB5-4DB3-BCEE-4B530BE9B560}" presName="parentText" presStyleLbl="node1" presStyleIdx="0" presStyleCnt="4" custScaleX="109590">
        <dgm:presLayoutVars>
          <dgm:chMax val="0"/>
          <dgm:bulletEnabled val="1"/>
        </dgm:presLayoutVars>
      </dgm:prSet>
      <dgm:spPr/>
    </dgm:pt>
    <dgm:pt modelId="{899D8125-8C53-4463-91C9-8A7155392432}" type="pres">
      <dgm:prSet presAssocID="{80D36E6C-7AB5-4DB3-BCEE-4B530BE9B560}" presName="negativeSpace" presStyleCnt="0"/>
      <dgm:spPr/>
    </dgm:pt>
    <dgm:pt modelId="{CB72FEB0-6A46-44AB-8D99-9B2B1E0517F6}" type="pres">
      <dgm:prSet presAssocID="{80D36E6C-7AB5-4DB3-BCEE-4B530BE9B560}" presName="childText" presStyleLbl="conFgAcc1" presStyleIdx="0" presStyleCnt="4">
        <dgm:presLayoutVars>
          <dgm:bulletEnabled val="1"/>
        </dgm:presLayoutVars>
      </dgm:prSet>
      <dgm:spPr/>
    </dgm:pt>
    <dgm:pt modelId="{4BFFD013-FAC7-4BCA-8CAE-ED828E630248}" type="pres">
      <dgm:prSet presAssocID="{63455DDF-CFF5-45A9-B922-E1567C21606B}" presName="spaceBetweenRectangles" presStyleCnt="0"/>
      <dgm:spPr/>
    </dgm:pt>
    <dgm:pt modelId="{E1DC0AD4-DDEB-4EF3-8578-A64BB13A34E1}" type="pres">
      <dgm:prSet presAssocID="{55F5DF3B-1E6C-4727-B441-617FF826171F}" presName="parentLin" presStyleCnt="0"/>
      <dgm:spPr/>
    </dgm:pt>
    <dgm:pt modelId="{F2E2226B-EEA0-4E53-91B1-AEC4389633DD}" type="pres">
      <dgm:prSet presAssocID="{55F5DF3B-1E6C-4727-B441-617FF826171F}" presName="parentLeftMargin" presStyleLbl="node1" presStyleIdx="0" presStyleCnt="4"/>
      <dgm:spPr/>
    </dgm:pt>
    <dgm:pt modelId="{CC54EC37-479D-4A5C-BB84-32B22F31F09A}" type="pres">
      <dgm:prSet presAssocID="{55F5DF3B-1E6C-4727-B441-617FF826171F}" presName="parentText" presStyleLbl="node1" presStyleIdx="1" presStyleCnt="4" custScaleX="109176">
        <dgm:presLayoutVars>
          <dgm:chMax val="0"/>
          <dgm:bulletEnabled val="1"/>
        </dgm:presLayoutVars>
      </dgm:prSet>
      <dgm:spPr/>
    </dgm:pt>
    <dgm:pt modelId="{0B55DE7D-CD84-4826-98AF-5A306E96C865}" type="pres">
      <dgm:prSet presAssocID="{55F5DF3B-1E6C-4727-B441-617FF826171F}" presName="negativeSpace" presStyleCnt="0"/>
      <dgm:spPr/>
    </dgm:pt>
    <dgm:pt modelId="{701EFA80-AA3F-4DC8-A2E0-CA7A550406B3}" type="pres">
      <dgm:prSet presAssocID="{55F5DF3B-1E6C-4727-B441-617FF826171F}" presName="childText" presStyleLbl="conFgAcc1" presStyleIdx="1" presStyleCnt="4">
        <dgm:presLayoutVars>
          <dgm:bulletEnabled val="1"/>
        </dgm:presLayoutVars>
      </dgm:prSet>
      <dgm:spPr/>
    </dgm:pt>
    <dgm:pt modelId="{E36A4673-E067-45C3-9CA6-2439E2D05E68}" type="pres">
      <dgm:prSet presAssocID="{D17CABD0-B799-4F09-97EC-35088AC11C84}" presName="spaceBetweenRectangles" presStyleCnt="0"/>
      <dgm:spPr/>
    </dgm:pt>
    <dgm:pt modelId="{D8525A3D-9EAE-42E7-954D-3D50350E46ED}" type="pres">
      <dgm:prSet presAssocID="{58E1853F-30EF-42CC-BD68-441F1DCE3C8D}" presName="parentLin" presStyleCnt="0"/>
      <dgm:spPr/>
    </dgm:pt>
    <dgm:pt modelId="{8D4E94A7-87C9-4B41-A773-4191FD737959}" type="pres">
      <dgm:prSet presAssocID="{58E1853F-30EF-42CC-BD68-441F1DCE3C8D}" presName="parentLeftMargin" presStyleLbl="node1" presStyleIdx="1" presStyleCnt="4"/>
      <dgm:spPr/>
    </dgm:pt>
    <dgm:pt modelId="{6AECADAF-1954-470A-9AFC-AFD606D5493B}" type="pres">
      <dgm:prSet presAssocID="{58E1853F-30EF-42CC-BD68-441F1DCE3C8D}" presName="parentText" presStyleLbl="node1" presStyleIdx="2" presStyleCnt="4" custScaleX="109981">
        <dgm:presLayoutVars>
          <dgm:chMax val="0"/>
          <dgm:bulletEnabled val="1"/>
        </dgm:presLayoutVars>
      </dgm:prSet>
      <dgm:spPr/>
    </dgm:pt>
    <dgm:pt modelId="{214349CE-EC6E-4CC9-A2E3-5503A60C0975}" type="pres">
      <dgm:prSet presAssocID="{58E1853F-30EF-42CC-BD68-441F1DCE3C8D}" presName="negativeSpace" presStyleCnt="0"/>
      <dgm:spPr/>
    </dgm:pt>
    <dgm:pt modelId="{924C8C0F-FEC5-43D3-9C0A-886228879EBF}" type="pres">
      <dgm:prSet presAssocID="{58E1853F-30EF-42CC-BD68-441F1DCE3C8D}" presName="childText" presStyleLbl="conFgAcc1" presStyleIdx="2" presStyleCnt="4">
        <dgm:presLayoutVars>
          <dgm:bulletEnabled val="1"/>
        </dgm:presLayoutVars>
      </dgm:prSet>
      <dgm:spPr/>
    </dgm:pt>
    <dgm:pt modelId="{B67C3AF5-043B-4E79-BA09-0DF84E3E3D53}" type="pres">
      <dgm:prSet presAssocID="{E7D46182-DAF9-497D-8663-6D88C6494ED4}" presName="spaceBetweenRectangles" presStyleCnt="0"/>
      <dgm:spPr/>
    </dgm:pt>
    <dgm:pt modelId="{DF534B64-85C2-43A6-88FD-745E1C97D92F}" type="pres">
      <dgm:prSet presAssocID="{75536A90-A434-4347-BDBB-307F6F3D19BF}" presName="parentLin" presStyleCnt="0"/>
      <dgm:spPr/>
    </dgm:pt>
    <dgm:pt modelId="{8B135CC6-CE57-4E08-B5CD-EB97CB6FA06B}" type="pres">
      <dgm:prSet presAssocID="{75536A90-A434-4347-BDBB-307F6F3D19BF}" presName="parentLeftMargin" presStyleLbl="node1" presStyleIdx="2" presStyleCnt="4"/>
      <dgm:spPr/>
    </dgm:pt>
    <dgm:pt modelId="{1D91A641-2D21-4C42-9C69-9EB18D1D2E53}" type="pres">
      <dgm:prSet presAssocID="{75536A90-A434-4347-BDBB-307F6F3D19BF}" presName="parentText" presStyleLbl="node1" presStyleIdx="3" presStyleCnt="4" custScaleX="110337">
        <dgm:presLayoutVars>
          <dgm:chMax val="0"/>
          <dgm:bulletEnabled val="1"/>
        </dgm:presLayoutVars>
      </dgm:prSet>
      <dgm:spPr/>
    </dgm:pt>
    <dgm:pt modelId="{3277E7F2-1712-4106-AC0F-5BF975556114}" type="pres">
      <dgm:prSet presAssocID="{75536A90-A434-4347-BDBB-307F6F3D19BF}" presName="negativeSpace" presStyleCnt="0"/>
      <dgm:spPr/>
    </dgm:pt>
    <dgm:pt modelId="{B06F261F-4110-4D6E-9108-5E44C663DB83}" type="pres">
      <dgm:prSet presAssocID="{75536A90-A434-4347-BDBB-307F6F3D19BF}" presName="childText" presStyleLbl="conFgAcc1" presStyleIdx="3" presStyleCnt="4" custScaleY="85458">
        <dgm:presLayoutVars>
          <dgm:bulletEnabled val="1"/>
        </dgm:presLayoutVars>
      </dgm:prSet>
      <dgm:spPr/>
    </dgm:pt>
  </dgm:ptLst>
  <dgm:cxnLst>
    <dgm:cxn modelId="{088C0014-D56D-41D5-8E40-69D09CC59FE5}" srcId="{75536A90-A434-4347-BDBB-307F6F3D19BF}" destId="{ABF96CD0-DE01-4646-8657-255F4FD6DEF0}" srcOrd="0" destOrd="0" parTransId="{2A3D129B-2B0C-456B-9E10-0BEDA239FDB3}" sibTransId="{E812FF8C-861C-437F-8EE8-17099B9F0799}"/>
    <dgm:cxn modelId="{EE6BB618-5C8D-4F90-90B6-3CED74B67CEC}" srcId="{E9B3043B-DC1C-452B-98AA-2BB5404AC0F5}" destId="{55F5DF3B-1E6C-4727-B441-617FF826171F}" srcOrd="1" destOrd="0" parTransId="{5E02D07B-72AF-493A-A0C7-ED5BDC11B63A}" sibTransId="{D17CABD0-B799-4F09-97EC-35088AC11C84}"/>
    <dgm:cxn modelId="{78C49F2F-9C7D-4E14-B47F-5B5E26581E89}" srcId="{58E1853F-30EF-42CC-BD68-441F1DCE3C8D}" destId="{B25F1CBD-8CF7-404A-A3D8-1DBB1D4A2F73}" srcOrd="0" destOrd="0" parTransId="{5A3C8ED4-FD13-4E43-85BB-3A8725231ADD}" sibTransId="{150081FF-66F4-4130-997F-BAFE98CB9DEA}"/>
    <dgm:cxn modelId="{BFB56134-9813-4471-B517-496121493FD1}" srcId="{80D36E6C-7AB5-4DB3-BCEE-4B530BE9B560}" destId="{02F8C735-396D-4DCA-A173-30AB90D432AC}" srcOrd="0" destOrd="0" parTransId="{2C9605A7-6DCA-4F03-9F10-665BEB655ADF}" sibTransId="{6D16BC8C-C771-4A05-9C27-92B20FFC37E9}"/>
    <dgm:cxn modelId="{753F6D5E-2663-4F0A-AD4F-E1E042B12C10}" type="presOf" srcId="{55F5DF3B-1E6C-4727-B441-617FF826171F}" destId="{F2E2226B-EEA0-4E53-91B1-AEC4389633DD}" srcOrd="0" destOrd="0" presId="urn:microsoft.com/office/officeart/2005/8/layout/list1"/>
    <dgm:cxn modelId="{98072444-8AAD-4860-B3BA-35989F997543}" type="presOf" srcId="{80D36E6C-7AB5-4DB3-BCEE-4B530BE9B560}" destId="{3C288C1D-DD13-4436-9B12-05F3ADE55080}" srcOrd="0" destOrd="0" presId="urn:microsoft.com/office/officeart/2005/8/layout/list1"/>
    <dgm:cxn modelId="{5FC8CF47-145A-4B8A-A699-14DC29F2FD62}" srcId="{58E1853F-30EF-42CC-BD68-441F1DCE3C8D}" destId="{BFCF7907-4116-4FA1-9737-6179E9FD6A8B}" srcOrd="1" destOrd="0" parTransId="{A2728AEC-05CA-4606-9F2F-1D18F4A3DFEE}" sibTransId="{E76E0137-08EA-42E9-936B-8A03C875DD97}"/>
    <dgm:cxn modelId="{BA734E48-D308-4ECB-8C14-CAC3382D7CA4}" type="presOf" srcId="{B25F1CBD-8CF7-404A-A3D8-1DBB1D4A2F73}" destId="{924C8C0F-FEC5-43D3-9C0A-886228879EBF}" srcOrd="0" destOrd="0" presId="urn:microsoft.com/office/officeart/2005/8/layout/list1"/>
    <dgm:cxn modelId="{65701270-0EA1-4321-9596-F42CEC37ED92}" type="presOf" srcId="{58E1853F-30EF-42CC-BD68-441F1DCE3C8D}" destId="{8D4E94A7-87C9-4B41-A773-4191FD737959}" srcOrd="0" destOrd="0" presId="urn:microsoft.com/office/officeart/2005/8/layout/list1"/>
    <dgm:cxn modelId="{1D10BA75-FC50-4545-A9CA-A81604D631B5}" srcId="{55F5DF3B-1E6C-4727-B441-617FF826171F}" destId="{8D31FEEC-D389-4D8E-8BA2-C99A22FBFA55}" srcOrd="1" destOrd="0" parTransId="{CF821029-48A4-47B3-BDAC-39CDB399B135}" sibTransId="{079F0885-456B-496D-9FB0-E94524DBE8F8}"/>
    <dgm:cxn modelId="{9A085997-25D2-4E01-9953-97C71FEA690E}" type="presOf" srcId="{BFCF7907-4116-4FA1-9737-6179E9FD6A8B}" destId="{924C8C0F-FEC5-43D3-9C0A-886228879EBF}" srcOrd="0" destOrd="1" presId="urn:microsoft.com/office/officeart/2005/8/layout/list1"/>
    <dgm:cxn modelId="{53B77D9B-7848-4785-99FC-BBF50B6871B7}" srcId="{E9B3043B-DC1C-452B-98AA-2BB5404AC0F5}" destId="{80D36E6C-7AB5-4DB3-BCEE-4B530BE9B560}" srcOrd="0" destOrd="0" parTransId="{860E502C-ABCA-4BB5-9751-A78C93BF5569}" sibTransId="{63455DDF-CFF5-45A9-B922-E1567C21606B}"/>
    <dgm:cxn modelId="{4B5A379C-EA3D-4171-B4D8-0A597123A30D}" type="presOf" srcId="{75536A90-A434-4347-BDBB-307F6F3D19BF}" destId="{8B135CC6-CE57-4E08-B5CD-EB97CB6FA06B}" srcOrd="0" destOrd="0" presId="urn:microsoft.com/office/officeart/2005/8/layout/list1"/>
    <dgm:cxn modelId="{5D09409F-7DE3-413D-AE28-35F0F1F6CE23}" type="presOf" srcId="{75536A90-A434-4347-BDBB-307F6F3D19BF}" destId="{1D91A641-2D21-4C42-9C69-9EB18D1D2E53}" srcOrd="1" destOrd="0" presId="urn:microsoft.com/office/officeart/2005/8/layout/list1"/>
    <dgm:cxn modelId="{926DA59F-E53E-4110-8BA4-62F94F0DF62C}" srcId="{55F5DF3B-1E6C-4727-B441-617FF826171F}" destId="{531B12DA-F7FE-4BA4-B982-1E2DDCD8F2E1}" srcOrd="0" destOrd="0" parTransId="{410C1AFA-389A-482C-8134-416CAF420A2E}" sibTransId="{DAC5AB69-DA96-454B-948E-0AD44E0031DB}"/>
    <dgm:cxn modelId="{13C0CAA7-40DF-4EFA-9232-8090C044FB13}" type="presOf" srcId="{ABF96CD0-DE01-4646-8657-255F4FD6DEF0}" destId="{B06F261F-4110-4D6E-9108-5E44C663DB83}" srcOrd="0" destOrd="0" presId="urn:microsoft.com/office/officeart/2005/8/layout/list1"/>
    <dgm:cxn modelId="{426B9EC0-30BA-44E5-A27B-2119998E46E2}" type="presOf" srcId="{E9B3043B-DC1C-452B-98AA-2BB5404AC0F5}" destId="{B7EEDC15-DBDA-4FF7-8421-0E1573FF7EAC}" srcOrd="0" destOrd="0" presId="urn:microsoft.com/office/officeart/2005/8/layout/list1"/>
    <dgm:cxn modelId="{ECCFBFC4-CCA2-4872-BF5B-E57221405B03}" type="presOf" srcId="{8D31FEEC-D389-4D8E-8BA2-C99A22FBFA55}" destId="{701EFA80-AA3F-4DC8-A2E0-CA7A550406B3}" srcOrd="0" destOrd="1" presId="urn:microsoft.com/office/officeart/2005/8/layout/list1"/>
    <dgm:cxn modelId="{0ED2A5D5-D228-422A-BCE5-156965146DFC}" srcId="{E9B3043B-DC1C-452B-98AA-2BB5404AC0F5}" destId="{75536A90-A434-4347-BDBB-307F6F3D19BF}" srcOrd="3" destOrd="0" parTransId="{1218B6FD-8068-4CE3-9FAF-8F33938F6850}" sibTransId="{BE8CC65D-2ACC-4B3A-81FA-F0293FEFE0AF}"/>
    <dgm:cxn modelId="{D7E8EDDC-67F0-4D9F-B8C4-58AF18473D9B}" type="presOf" srcId="{55F5DF3B-1E6C-4727-B441-617FF826171F}" destId="{CC54EC37-479D-4A5C-BB84-32B22F31F09A}" srcOrd="1" destOrd="0" presId="urn:microsoft.com/office/officeart/2005/8/layout/list1"/>
    <dgm:cxn modelId="{89C06CDD-23A1-4496-AACC-425F89796DEF}" type="presOf" srcId="{02F8C735-396D-4DCA-A173-30AB90D432AC}" destId="{CB72FEB0-6A46-44AB-8D99-9B2B1E0517F6}" srcOrd="0" destOrd="0" presId="urn:microsoft.com/office/officeart/2005/8/layout/list1"/>
    <dgm:cxn modelId="{DA55A4E3-9A5C-489D-BCDC-C3DE41395424}" type="presOf" srcId="{531B12DA-F7FE-4BA4-B982-1E2DDCD8F2E1}" destId="{701EFA80-AA3F-4DC8-A2E0-CA7A550406B3}" srcOrd="0" destOrd="0" presId="urn:microsoft.com/office/officeart/2005/8/layout/list1"/>
    <dgm:cxn modelId="{1787E0EB-DF88-4700-948B-51B875D584B5}" srcId="{E9B3043B-DC1C-452B-98AA-2BB5404AC0F5}" destId="{58E1853F-30EF-42CC-BD68-441F1DCE3C8D}" srcOrd="2" destOrd="0" parTransId="{02FBA286-3DB9-4B51-BE1C-016C2E6501E2}" sibTransId="{E7D46182-DAF9-497D-8663-6D88C6494ED4}"/>
    <dgm:cxn modelId="{5B877FF2-4D6C-4F24-A227-0EDAA1855A99}" type="presOf" srcId="{58E1853F-30EF-42CC-BD68-441F1DCE3C8D}" destId="{6AECADAF-1954-470A-9AFC-AFD606D5493B}" srcOrd="1" destOrd="0" presId="urn:microsoft.com/office/officeart/2005/8/layout/list1"/>
    <dgm:cxn modelId="{54C688F4-9560-4DE6-8075-BB2AF1C8B53D}" type="presOf" srcId="{80D36E6C-7AB5-4DB3-BCEE-4B530BE9B560}" destId="{D6903DF9-38EA-418F-994A-A182316C8D3A}" srcOrd="1" destOrd="0" presId="urn:microsoft.com/office/officeart/2005/8/layout/list1"/>
    <dgm:cxn modelId="{55E3A26D-9369-46AE-9AF1-4B918174B7BB}" type="presParOf" srcId="{B7EEDC15-DBDA-4FF7-8421-0E1573FF7EAC}" destId="{5D6C59A8-221E-4548-9BE7-107095A4ACB2}" srcOrd="0" destOrd="0" presId="urn:microsoft.com/office/officeart/2005/8/layout/list1"/>
    <dgm:cxn modelId="{3225F6CD-CD6C-4F98-B318-0EE884A57D78}" type="presParOf" srcId="{5D6C59A8-221E-4548-9BE7-107095A4ACB2}" destId="{3C288C1D-DD13-4436-9B12-05F3ADE55080}" srcOrd="0" destOrd="0" presId="urn:microsoft.com/office/officeart/2005/8/layout/list1"/>
    <dgm:cxn modelId="{253C20FB-06DF-478C-B82D-7F94BA47CBEF}" type="presParOf" srcId="{5D6C59A8-221E-4548-9BE7-107095A4ACB2}" destId="{D6903DF9-38EA-418F-994A-A182316C8D3A}" srcOrd="1" destOrd="0" presId="urn:microsoft.com/office/officeart/2005/8/layout/list1"/>
    <dgm:cxn modelId="{22D732DB-355D-4367-83C8-6E68A8E0980F}" type="presParOf" srcId="{B7EEDC15-DBDA-4FF7-8421-0E1573FF7EAC}" destId="{899D8125-8C53-4463-91C9-8A7155392432}" srcOrd="1" destOrd="0" presId="urn:microsoft.com/office/officeart/2005/8/layout/list1"/>
    <dgm:cxn modelId="{49B70137-1585-479C-8F3A-48E48386B0A9}" type="presParOf" srcId="{B7EEDC15-DBDA-4FF7-8421-0E1573FF7EAC}" destId="{CB72FEB0-6A46-44AB-8D99-9B2B1E0517F6}" srcOrd="2" destOrd="0" presId="urn:microsoft.com/office/officeart/2005/8/layout/list1"/>
    <dgm:cxn modelId="{B061617C-71E1-454C-87FE-EA828B24E955}" type="presParOf" srcId="{B7EEDC15-DBDA-4FF7-8421-0E1573FF7EAC}" destId="{4BFFD013-FAC7-4BCA-8CAE-ED828E630248}" srcOrd="3" destOrd="0" presId="urn:microsoft.com/office/officeart/2005/8/layout/list1"/>
    <dgm:cxn modelId="{A3E443D3-34B6-4A05-9266-A0EF4CEFFEB9}" type="presParOf" srcId="{B7EEDC15-DBDA-4FF7-8421-0E1573FF7EAC}" destId="{E1DC0AD4-DDEB-4EF3-8578-A64BB13A34E1}" srcOrd="4" destOrd="0" presId="urn:microsoft.com/office/officeart/2005/8/layout/list1"/>
    <dgm:cxn modelId="{7C9C47EE-B582-4AF3-A370-0BF629E1E2D1}" type="presParOf" srcId="{E1DC0AD4-DDEB-4EF3-8578-A64BB13A34E1}" destId="{F2E2226B-EEA0-4E53-91B1-AEC4389633DD}" srcOrd="0" destOrd="0" presId="urn:microsoft.com/office/officeart/2005/8/layout/list1"/>
    <dgm:cxn modelId="{0BE3BE21-3DDD-4E83-A137-0F6DB56E829F}" type="presParOf" srcId="{E1DC0AD4-DDEB-4EF3-8578-A64BB13A34E1}" destId="{CC54EC37-479D-4A5C-BB84-32B22F31F09A}" srcOrd="1" destOrd="0" presId="urn:microsoft.com/office/officeart/2005/8/layout/list1"/>
    <dgm:cxn modelId="{AEB6BD11-3EF0-4817-ABCC-6A1C3CD91DFA}" type="presParOf" srcId="{B7EEDC15-DBDA-4FF7-8421-0E1573FF7EAC}" destId="{0B55DE7D-CD84-4826-98AF-5A306E96C865}" srcOrd="5" destOrd="0" presId="urn:microsoft.com/office/officeart/2005/8/layout/list1"/>
    <dgm:cxn modelId="{98AF250C-3805-4C36-8CF5-91C4CE5DD7B6}" type="presParOf" srcId="{B7EEDC15-DBDA-4FF7-8421-0E1573FF7EAC}" destId="{701EFA80-AA3F-4DC8-A2E0-CA7A550406B3}" srcOrd="6" destOrd="0" presId="urn:microsoft.com/office/officeart/2005/8/layout/list1"/>
    <dgm:cxn modelId="{A69A991A-F815-4819-BA72-A939B3FB5BCA}" type="presParOf" srcId="{B7EEDC15-DBDA-4FF7-8421-0E1573FF7EAC}" destId="{E36A4673-E067-45C3-9CA6-2439E2D05E68}" srcOrd="7" destOrd="0" presId="urn:microsoft.com/office/officeart/2005/8/layout/list1"/>
    <dgm:cxn modelId="{5174EDD9-2739-4222-B79E-C216E0ACD05E}" type="presParOf" srcId="{B7EEDC15-DBDA-4FF7-8421-0E1573FF7EAC}" destId="{D8525A3D-9EAE-42E7-954D-3D50350E46ED}" srcOrd="8" destOrd="0" presId="urn:microsoft.com/office/officeart/2005/8/layout/list1"/>
    <dgm:cxn modelId="{A1E56D03-1F09-4EC2-ADD3-E35E2CFEFE87}" type="presParOf" srcId="{D8525A3D-9EAE-42E7-954D-3D50350E46ED}" destId="{8D4E94A7-87C9-4B41-A773-4191FD737959}" srcOrd="0" destOrd="0" presId="urn:microsoft.com/office/officeart/2005/8/layout/list1"/>
    <dgm:cxn modelId="{2627F955-07EE-4A7B-AB5D-978D9A74EB7C}" type="presParOf" srcId="{D8525A3D-9EAE-42E7-954D-3D50350E46ED}" destId="{6AECADAF-1954-470A-9AFC-AFD606D5493B}" srcOrd="1" destOrd="0" presId="urn:microsoft.com/office/officeart/2005/8/layout/list1"/>
    <dgm:cxn modelId="{61772D26-12BE-486D-9F24-433CA062B1BB}" type="presParOf" srcId="{B7EEDC15-DBDA-4FF7-8421-0E1573FF7EAC}" destId="{214349CE-EC6E-4CC9-A2E3-5503A60C0975}" srcOrd="9" destOrd="0" presId="urn:microsoft.com/office/officeart/2005/8/layout/list1"/>
    <dgm:cxn modelId="{55EE74EC-CAFD-4B19-8CE8-8430B43CEEDC}" type="presParOf" srcId="{B7EEDC15-DBDA-4FF7-8421-0E1573FF7EAC}" destId="{924C8C0F-FEC5-43D3-9C0A-886228879EBF}" srcOrd="10" destOrd="0" presId="urn:microsoft.com/office/officeart/2005/8/layout/list1"/>
    <dgm:cxn modelId="{028FAD79-AB86-4737-9DFA-D87686A408FE}" type="presParOf" srcId="{B7EEDC15-DBDA-4FF7-8421-0E1573FF7EAC}" destId="{B67C3AF5-043B-4E79-BA09-0DF84E3E3D53}" srcOrd="11" destOrd="0" presId="urn:microsoft.com/office/officeart/2005/8/layout/list1"/>
    <dgm:cxn modelId="{808CB2BA-34DF-4DDC-BE8E-77BFE698CA19}" type="presParOf" srcId="{B7EEDC15-DBDA-4FF7-8421-0E1573FF7EAC}" destId="{DF534B64-85C2-43A6-88FD-745E1C97D92F}" srcOrd="12" destOrd="0" presId="urn:microsoft.com/office/officeart/2005/8/layout/list1"/>
    <dgm:cxn modelId="{6F25FE41-1CE7-4BEE-9CC4-43B9574A4BB7}" type="presParOf" srcId="{DF534B64-85C2-43A6-88FD-745E1C97D92F}" destId="{8B135CC6-CE57-4E08-B5CD-EB97CB6FA06B}" srcOrd="0" destOrd="0" presId="urn:microsoft.com/office/officeart/2005/8/layout/list1"/>
    <dgm:cxn modelId="{2EDC17E4-AA7D-45A8-A01D-D2BA2B166D8A}" type="presParOf" srcId="{DF534B64-85C2-43A6-88FD-745E1C97D92F}" destId="{1D91A641-2D21-4C42-9C69-9EB18D1D2E53}" srcOrd="1" destOrd="0" presId="urn:microsoft.com/office/officeart/2005/8/layout/list1"/>
    <dgm:cxn modelId="{13D4B34C-5A83-4FD9-86F7-455EFB9C33D3}" type="presParOf" srcId="{B7EEDC15-DBDA-4FF7-8421-0E1573FF7EAC}" destId="{3277E7F2-1712-4106-AC0F-5BF975556114}" srcOrd="13" destOrd="0" presId="urn:microsoft.com/office/officeart/2005/8/layout/list1"/>
    <dgm:cxn modelId="{0D184CC2-F3A1-4D32-8E12-DF9FDC00F33E}" type="presParOf" srcId="{B7EEDC15-DBDA-4FF7-8421-0E1573FF7EAC}" destId="{B06F261F-4110-4D6E-9108-5E44C663DB83}" srcOrd="14" destOrd="0" presId="urn:microsoft.com/office/officeart/2005/8/layout/list1"/>
  </dgm:cxnLst>
  <dgm:bg>
    <a:solidFill>
      <a:schemeClr val="bg1"/>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D60C3F-5726-465C-A976-02216E6DE606}">
      <dsp:nvSpPr>
        <dsp:cNvPr id="0" name=""/>
        <dsp:cNvSpPr/>
      </dsp:nvSpPr>
      <dsp:spPr>
        <a:xfrm>
          <a:off x="0" y="770"/>
          <a:ext cx="5906977" cy="78437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B1833BF-80EF-4805-A851-6BB5A9AC226C}">
      <dsp:nvSpPr>
        <dsp:cNvPr id="0" name=""/>
        <dsp:cNvSpPr/>
      </dsp:nvSpPr>
      <dsp:spPr>
        <a:xfrm>
          <a:off x="97307" y="86026"/>
          <a:ext cx="711333" cy="613858"/>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7AE95F9-29C5-4D7F-B99E-98B5045BFD7C}">
      <dsp:nvSpPr>
        <dsp:cNvPr id="0" name=""/>
        <dsp:cNvSpPr/>
      </dsp:nvSpPr>
      <dsp:spPr>
        <a:xfrm>
          <a:off x="905948" y="770"/>
          <a:ext cx="5001028" cy="784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013" tIns="83013" rIns="83013" bIns="83013" numCol="1" spcCol="1270" anchor="ctr" anchorCtr="0">
          <a:noAutofit/>
        </a:bodyPr>
        <a:lstStyle/>
        <a:p>
          <a:pPr marL="0" lvl="0" indent="0" algn="l" defTabSz="711200">
            <a:lnSpc>
              <a:spcPct val="100000"/>
            </a:lnSpc>
            <a:spcBef>
              <a:spcPct val="0"/>
            </a:spcBef>
            <a:spcAft>
              <a:spcPct val="35000"/>
            </a:spcAft>
            <a:buNone/>
          </a:pPr>
          <a:r>
            <a:rPr lang="en-GB" sz="1600" b="1" kern="1200" dirty="0">
              <a:solidFill>
                <a:srgbClr val="012169"/>
              </a:solidFill>
              <a:latin typeface="Arial" panose="020B0604020202020204" pitchFamily="34" charset="0"/>
              <a:cs typeface="Arial" panose="020B0604020202020204" pitchFamily="34" charset="0"/>
            </a:rPr>
            <a:t>DURATION</a:t>
          </a:r>
          <a:r>
            <a:rPr lang="en-GB" sz="1600" kern="1200" dirty="0">
              <a:solidFill>
                <a:srgbClr val="012169"/>
              </a:solidFill>
              <a:latin typeface="Arial" panose="020B0604020202020204" pitchFamily="34" charset="0"/>
              <a:cs typeface="Arial" panose="020B0604020202020204" pitchFamily="34" charset="0"/>
            </a:rPr>
            <a:t>: 6 months </a:t>
          </a:r>
          <a:endParaRPr lang="en-US" sz="1600" kern="1200" dirty="0">
            <a:solidFill>
              <a:srgbClr val="012169"/>
            </a:solidFill>
            <a:latin typeface="Arial" panose="020B0604020202020204" pitchFamily="34" charset="0"/>
            <a:cs typeface="Arial" panose="020B0604020202020204" pitchFamily="34" charset="0"/>
          </a:endParaRPr>
        </a:p>
      </dsp:txBody>
      <dsp:txXfrm>
        <a:off x="905948" y="770"/>
        <a:ext cx="5001028" cy="784371"/>
      </dsp:txXfrm>
    </dsp:sp>
    <dsp:sp modelId="{6F66CF0F-F410-4C36-ABFC-6AB57B307C20}">
      <dsp:nvSpPr>
        <dsp:cNvPr id="0" name=""/>
        <dsp:cNvSpPr/>
      </dsp:nvSpPr>
      <dsp:spPr>
        <a:xfrm>
          <a:off x="0" y="992456"/>
          <a:ext cx="5906977" cy="78437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0E0C702-88CD-4F13-A52F-155E427256AB}">
      <dsp:nvSpPr>
        <dsp:cNvPr id="0" name=""/>
        <dsp:cNvSpPr/>
      </dsp:nvSpPr>
      <dsp:spPr>
        <a:xfrm>
          <a:off x="106584" y="981234"/>
          <a:ext cx="692779" cy="80681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6DCFD3C-CDED-44A9-B72A-673AA34C7AF7}">
      <dsp:nvSpPr>
        <dsp:cNvPr id="0" name=""/>
        <dsp:cNvSpPr/>
      </dsp:nvSpPr>
      <dsp:spPr>
        <a:xfrm>
          <a:off x="905948" y="992456"/>
          <a:ext cx="5001028" cy="784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013" tIns="83013" rIns="83013" bIns="83013" numCol="1" spcCol="1270" anchor="ctr" anchorCtr="0">
          <a:noAutofit/>
        </a:bodyPr>
        <a:lstStyle/>
        <a:p>
          <a:pPr marL="0" lvl="0" indent="0" algn="l" defTabSz="711200">
            <a:lnSpc>
              <a:spcPct val="100000"/>
            </a:lnSpc>
            <a:spcBef>
              <a:spcPct val="0"/>
            </a:spcBef>
            <a:spcAft>
              <a:spcPct val="35000"/>
            </a:spcAft>
            <a:buNone/>
          </a:pPr>
          <a:r>
            <a:rPr lang="en-GB" sz="1600" b="1" kern="1200" dirty="0">
              <a:solidFill>
                <a:srgbClr val="012169"/>
              </a:solidFill>
              <a:latin typeface="Arial" panose="020B0604020202020204" pitchFamily="34" charset="0"/>
              <a:cs typeface="Arial" panose="020B0604020202020204" pitchFamily="34" charset="0"/>
            </a:rPr>
            <a:t>CREDIT: </a:t>
          </a:r>
          <a:r>
            <a:rPr lang="en-GB" sz="1600" kern="1200" dirty="0">
              <a:solidFill>
                <a:srgbClr val="012169"/>
              </a:solidFill>
              <a:latin typeface="Arial" panose="020B0604020202020204" pitchFamily="34" charset="0"/>
              <a:cs typeface="Arial" panose="020B0604020202020204" pitchFamily="34" charset="0"/>
            </a:rPr>
            <a:t>60</a:t>
          </a:r>
          <a:endParaRPr lang="en-US" sz="1600" kern="1200" dirty="0">
            <a:solidFill>
              <a:srgbClr val="012169"/>
            </a:solidFill>
            <a:latin typeface="Arial" panose="020B0604020202020204" pitchFamily="34" charset="0"/>
            <a:cs typeface="Arial" panose="020B0604020202020204" pitchFamily="34" charset="0"/>
          </a:endParaRPr>
        </a:p>
      </dsp:txBody>
      <dsp:txXfrm>
        <a:off x="905948" y="992456"/>
        <a:ext cx="5001028" cy="784371"/>
      </dsp:txXfrm>
    </dsp:sp>
    <dsp:sp modelId="{E16F3B6F-E992-490E-89A3-0D2D57338170}">
      <dsp:nvSpPr>
        <dsp:cNvPr id="0" name=""/>
        <dsp:cNvSpPr/>
      </dsp:nvSpPr>
      <dsp:spPr>
        <a:xfrm>
          <a:off x="0" y="1984143"/>
          <a:ext cx="5906977" cy="78437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709AC38-07BB-4CF7-BD7B-D9333F4467FF}">
      <dsp:nvSpPr>
        <dsp:cNvPr id="0" name=""/>
        <dsp:cNvSpPr/>
      </dsp:nvSpPr>
      <dsp:spPr>
        <a:xfrm>
          <a:off x="118830" y="2007254"/>
          <a:ext cx="668288" cy="73814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9B8FF88-EAB2-4ACD-8263-8AB780BD3DF0}">
      <dsp:nvSpPr>
        <dsp:cNvPr id="0" name=""/>
        <dsp:cNvSpPr/>
      </dsp:nvSpPr>
      <dsp:spPr>
        <a:xfrm>
          <a:off x="905948" y="1984143"/>
          <a:ext cx="5001028" cy="784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013" tIns="83013" rIns="83013" bIns="83013" numCol="1" spcCol="1270" anchor="ctr" anchorCtr="0">
          <a:noAutofit/>
        </a:bodyPr>
        <a:lstStyle/>
        <a:p>
          <a:pPr marL="0" lvl="0" indent="0" algn="l" defTabSz="711200">
            <a:lnSpc>
              <a:spcPct val="100000"/>
            </a:lnSpc>
            <a:spcBef>
              <a:spcPct val="0"/>
            </a:spcBef>
            <a:spcAft>
              <a:spcPct val="35000"/>
            </a:spcAft>
            <a:buNone/>
          </a:pPr>
          <a:r>
            <a:rPr lang="en-GB" sz="1600" b="1" kern="1200" dirty="0">
              <a:solidFill>
                <a:srgbClr val="012169"/>
              </a:solidFill>
              <a:latin typeface="Arial" panose="020B0604020202020204" pitchFamily="34" charset="0"/>
              <a:cs typeface="Arial" panose="020B0604020202020204" pitchFamily="34" charset="0"/>
            </a:rPr>
            <a:t>LEVEL: </a:t>
          </a:r>
          <a:r>
            <a:rPr lang="en-GB" sz="1600" kern="1200" dirty="0">
              <a:solidFill>
                <a:srgbClr val="012169"/>
              </a:solidFill>
              <a:latin typeface="Arial" panose="020B0604020202020204" pitchFamily="34" charset="0"/>
              <a:cs typeface="Arial" panose="020B0604020202020204" pitchFamily="34" charset="0"/>
            </a:rPr>
            <a:t>RQF Level 3</a:t>
          </a:r>
          <a:endParaRPr lang="en-US" sz="1600" kern="1200" dirty="0">
            <a:solidFill>
              <a:srgbClr val="012169"/>
            </a:solidFill>
            <a:latin typeface="Arial" panose="020B0604020202020204" pitchFamily="34" charset="0"/>
            <a:cs typeface="Arial" panose="020B0604020202020204" pitchFamily="34" charset="0"/>
          </a:endParaRPr>
        </a:p>
      </dsp:txBody>
      <dsp:txXfrm>
        <a:off x="905948" y="1984143"/>
        <a:ext cx="5001028" cy="784371"/>
      </dsp:txXfrm>
    </dsp:sp>
    <dsp:sp modelId="{67140A91-0AAE-4291-9FC9-477D1D5983D6}">
      <dsp:nvSpPr>
        <dsp:cNvPr id="0" name=""/>
        <dsp:cNvSpPr/>
      </dsp:nvSpPr>
      <dsp:spPr>
        <a:xfrm>
          <a:off x="0" y="2964607"/>
          <a:ext cx="5906977" cy="78437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7E4E4C7-639B-4EB3-9343-F0826B6EFEAB}">
      <dsp:nvSpPr>
        <dsp:cNvPr id="0" name=""/>
        <dsp:cNvSpPr/>
      </dsp:nvSpPr>
      <dsp:spPr>
        <a:xfrm>
          <a:off x="96800" y="2987571"/>
          <a:ext cx="712347" cy="738443"/>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0BC8E20-5370-48E3-A3EE-D637D38F4543}">
      <dsp:nvSpPr>
        <dsp:cNvPr id="0" name=""/>
        <dsp:cNvSpPr/>
      </dsp:nvSpPr>
      <dsp:spPr>
        <a:xfrm>
          <a:off x="905948" y="2964607"/>
          <a:ext cx="5001028" cy="784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013" tIns="83013" rIns="83013" bIns="83013" numCol="1" spcCol="1270" anchor="ctr" anchorCtr="0">
          <a:noAutofit/>
        </a:bodyPr>
        <a:lstStyle/>
        <a:p>
          <a:pPr marL="0" lvl="0" indent="0" algn="l" defTabSz="711200">
            <a:lnSpc>
              <a:spcPct val="100000"/>
            </a:lnSpc>
            <a:spcBef>
              <a:spcPct val="0"/>
            </a:spcBef>
            <a:spcAft>
              <a:spcPct val="35000"/>
            </a:spcAft>
            <a:buNone/>
          </a:pPr>
          <a:r>
            <a:rPr lang="en-GB" sz="1600" b="1" kern="1200" dirty="0">
              <a:solidFill>
                <a:srgbClr val="012169"/>
              </a:solidFill>
              <a:latin typeface="Arial" panose="020B0604020202020204" pitchFamily="34" charset="0"/>
              <a:cs typeface="Arial" panose="020B0604020202020204" pitchFamily="34" charset="0"/>
            </a:rPr>
            <a:t>TOTAL QUALIFICATION TIME</a:t>
          </a:r>
          <a:r>
            <a:rPr lang="en-GB" sz="1600" kern="1200" dirty="0">
              <a:solidFill>
                <a:srgbClr val="012169"/>
              </a:solidFill>
              <a:latin typeface="Arial" panose="020B0604020202020204" pitchFamily="34" charset="0"/>
              <a:cs typeface="Arial" panose="020B0604020202020204" pitchFamily="34" charset="0"/>
            </a:rPr>
            <a:t>: 600 hours </a:t>
          </a:r>
          <a:endParaRPr lang="en-US" sz="1600" kern="1200" dirty="0">
            <a:solidFill>
              <a:srgbClr val="012169"/>
            </a:solidFill>
            <a:latin typeface="Arial" panose="020B0604020202020204" pitchFamily="34" charset="0"/>
            <a:cs typeface="Arial" panose="020B0604020202020204" pitchFamily="34" charset="0"/>
          </a:endParaRPr>
        </a:p>
      </dsp:txBody>
      <dsp:txXfrm>
        <a:off x="905948" y="2964607"/>
        <a:ext cx="5001028" cy="78437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D60C3F-5726-465C-A976-02216E6DE606}">
      <dsp:nvSpPr>
        <dsp:cNvPr id="0" name=""/>
        <dsp:cNvSpPr/>
      </dsp:nvSpPr>
      <dsp:spPr>
        <a:xfrm>
          <a:off x="-1998" y="13605"/>
          <a:ext cx="10872677" cy="62879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B1833BF-80EF-4805-A851-6BB5A9AC226C}">
      <dsp:nvSpPr>
        <dsp:cNvPr id="0" name=""/>
        <dsp:cNvSpPr/>
      </dsp:nvSpPr>
      <dsp:spPr>
        <a:xfrm>
          <a:off x="75788" y="81951"/>
          <a:ext cx="571357" cy="4921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7AE95F9-29C5-4D7F-B99E-98B5045BFD7C}">
      <dsp:nvSpPr>
        <dsp:cNvPr id="0" name=""/>
        <dsp:cNvSpPr/>
      </dsp:nvSpPr>
      <dsp:spPr>
        <a:xfrm>
          <a:off x="724933" y="13605"/>
          <a:ext cx="10101306" cy="7073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4866" tIns="74866" rIns="74866" bIns="74866" numCol="1" spcCol="1270" anchor="ctr" anchorCtr="0">
          <a:noAutofit/>
        </a:bodyPr>
        <a:lstStyle/>
        <a:p>
          <a:pPr marL="0" lvl="0" indent="0" algn="l" defTabSz="800100">
            <a:lnSpc>
              <a:spcPct val="100000"/>
            </a:lnSpc>
            <a:spcBef>
              <a:spcPct val="0"/>
            </a:spcBef>
            <a:spcAft>
              <a:spcPct val="35000"/>
            </a:spcAft>
            <a:buNone/>
          </a:pPr>
          <a:r>
            <a:rPr lang="en-GB" sz="1800" b="1" kern="1200" dirty="0">
              <a:solidFill>
                <a:srgbClr val="012169"/>
              </a:solidFill>
              <a:latin typeface="Arial" panose="020B0604020202020204" pitchFamily="34" charset="0"/>
              <a:cs typeface="Arial" panose="020B0604020202020204" pitchFamily="34" charset="0"/>
            </a:rPr>
            <a:t>DURATION</a:t>
          </a:r>
          <a:r>
            <a:rPr lang="en-GB" sz="1800" kern="1200" dirty="0">
              <a:solidFill>
                <a:srgbClr val="012169"/>
              </a:solidFill>
              <a:latin typeface="Arial" panose="020B0604020202020204" pitchFamily="34" charset="0"/>
              <a:cs typeface="Arial" panose="020B0604020202020204" pitchFamily="34" charset="0"/>
            </a:rPr>
            <a:t>: 12 months </a:t>
          </a:r>
          <a:endParaRPr lang="en-US" sz="1800" kern="1200" dirty="0">
            <a:solidFill>
              <a:srgbClr val="012169"/>
            </a:solidFill>
            <a:latin typeface="Arial" panose="020B0604020202020204" pitchFamily="34" charset="0"/>
            <a:cs typeface="Arial" panose="020B0604020202020204" pitchFamily="34" charset="0"/>
          </a:endParaRPr>
        </a:p>
      </dsp:txBody>
      <dsp:txXfrm>
        <a:off x="724933" y="13605"/>
        <a:ext cx="10101306" cy="707391"/>
      </dsp:txXfrm>
    </dsp:sp>
    <dsp:sp modelId="{6F66CF0F-F410-4C36-ABFC-6AB57B307C20}">
      <dsp:nvSpPr>
        <dsp:cNvPr id="0" name=""/>
        <dsp:cNvSpPr/>
      </dsp:nvSpPr>
      <dsp:spPr>
        <a:xfrm>
          <a:off x="-1998" y="906841"/>
          <a:ext cx="10872677" cy="62879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0E0C702-88CD-4F13-A52F-155E427256AB}">
      <dsp:nvSpPr>
        <dsp:cNvPr id="0" name=""/>
        <dsp:cNvSpPr/>
      </dsp:nvSpPr>
      <dsp:spPr>
        <a:xfrm>
          <a:off x="83240" y="897845"/>
          <a:ext cx="556453" cy="64678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6DCFD3C-CDED-44A9-B72A-673AA34C7AF7}">
      <dsp:nvSpPr>
        <dsp:cNvPr id="0" name=""/>
        <dsp:cNvSpPr/>
      </dsp:nvSpPr>
      <dsp:spPr>
        <a:xfrm>
          <a:off x="724933" y="906841"/>
          <a:ext cx="10101306" cy="7073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4866" tIns="74866" rIns="74866" bIns="74866" numCol="1" spcCol="1270" anchor="ctr" anchorCtr="0">
          <a:noAutofit/>
        </a:bodyPr>
        <a:lstStyle/>
        <a:p>
          <a:pPr marL="0" lvl="0" indent="0" algn="l" defTabSz="800100">
            <a:lnSpc>
              <a:spcPct val="100000"/>
            </a:lnSpc>
            <a:spcBef>
              <a:spcPct val="0"/>
            </a:spcBef>
            <a:spcAft>
              <a:spcPct val="35000"/>
            </a:spcAft>
            <a:buNone/>
          </a:pPr>
          <a:r>
            <a:rPr lang="en-GB" sz="1800" b="1" kern="1200" dirty="0">
              <a:solidFill>
                <a:srgbClr val="012169"/>
              </a:solidFill>
              <a:latin typeface="Arial" panose="020B0604020202020204" pitchFamily="34" charset="0"/>
              <a:cs typeface="Arial" panose="020B0604020202020204" pitchFamily="34" charset="0"/>
            </a:rPr>
            <a:t>CREDIT: </a:t>
          </a:r>
          <a:r>
            <a:rPr lang="en-GB" sz="1800" b="0" kern="1200" dirty="0">
              <a:solidFill>
                <a:srgbClr val="012169"/>
              </a:solidFill>
              <a:latin typeface="Arial" panose="020B0604020202020204" pitchFamily="34" charset="0"/>
              <a:cs typeface="Arial" panose="020B0604020202020204" pitchFamily="34" charset="0"/>
            </a:rPr>
            <a:t>120</a:t>
          </a:r>
          <a:endParaRPr lang="en-US" sz="1800" b="0" kern="1200" dirty="0">
            <a:solidFill>
              <a:srgbClr val="012169"/>
            </a:solidFill>
            <a:latin typeface="Arial" panose="020B0604020202020204" pitchFamily="34" charset="0"/>
            <a:cs typeface="Arial" panose="020B0604020202020204" pitchFamily="34" charset="0"/>
          </a:endParaRPr>
        </a:p>
      </dsp:txBody>
      <dsp:txXfrm>
        <a:off x="724933" y="906841"/>
        <a:ext cx="10101306" cy="707391"/>
      </dsp:txXfrm>
    </dsp:sp>
    <dsp:sp modelId="{E16F3B6F-E992-490E-89A3-0D2D57338170}">
      <dsp:nvSpPr>
        <dsp:cNvPr id="0" name=""/>
        <dsp:cNvSpPr/>
      </dsp:nvSpPr>
      <dsp:spPr>
        <a:xfrm>
          <a:off x="-1998" y="1791080"/>
          <a:ext cx="10872677" cy="62879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709AC38-07BB-4CF7-BD7B-D9333F4467FF}">
      <dsp:nvSpPr>
        <dsp:cNvPr id="0" name=""/>
        <dsp:cNvSpPr/>
      </dsp:nvSpPr>
      <dsp:spPr>
        <a:xfrm>
          <a:off x="93076" y="1809607"/>
          <a:ext cx="536782" cy="591738"/>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9B8FF88-EAB2-4ACD-8263-8AB780BD3DF0}">
      <dsp:nvSpPr>
        <dsp:cNvPr id="0" name=""/>
        <dsp:cNvSpPr/>
      </dsp:nvSpPr>
      <dsp:spPr>
        <a:xfrm>
          <a:off x="724933" y="1791080"/>
          <a:ext cx="10101306" cy="7073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4866" tIns="74866" rIns="74866" bIns="74866" numCol="1" spcCol="1270" anchor="ctr" anchorCtr="0">
          <a:noAutofit/>
        </a:bodyPr>
        <a:lstStyle/>
        <a:p>
          <a:pPr marL="0" lvl="0" indent="0" algn="l" defTabSz="800100">
            <a:lnSpc>
              <a:spcPct val="100000"/>
            </a:lnSpc>
            <a:spcBef>
              <a:spcPct val="0"/>
            </a:spcBef>
            <a:spcAft>
              <a:spcPct val="35000"/>
            </a:spcAft>
            <a:buNone/>
          </a:pPr>
          <a:r>
            <a:rPr lang="en-GB" sz="1800" b="1" kern="1200" dirty="0">
              <a:solidFill>
                <a:srgbClr val="012169"/>
              </a:solidFill>
              <a:latin typeface="Arial" panose="020B0604020202020204" pitchFamily="34" charset="0"/>
              <a:cs typeface="Arial" panose="020B0604020202020204" pitchFamily="34" charset="0"/>
            </a:rPr>
            <a:t>LEVEL: </a:t>
          </a:r>
          <a:r>
            <a:rPr lang="en-GB" sz="1800" kern="1200" dirty="0">
              <a:solidFill>
                <a:srgbClr val="012169"/>
              </a:solidFill>
              <a:latin typeface="Arial" panose="020B0604020202020204" pitchFamily="34" charset="0"/>
              <a:cs typeface="Arial" panose="020B0604020202020204" pitchFamily="34" charset="0"/>
            </a:rPr>
            <a:t>RQF Level </a:t>
          </a:r>
          <a:r>
            <a:rPr lang="en-GB" sz="1800" kern="1200" dirty="0">
              <a:latin typeface="Arial" panose="020B0604020202020204" pitchFamily="34" charset="0"/>
              <a:cs typeface="Arial" panose="020B0604020202020204" pitchFamily="34" charset="0"/>
            </a:rPr>
            <a:t>4</a:t>
          </a:r>
          <a:endParaRPr lang="en-US" sz="1800" kern="1200" dirty="0">
            <a:latin typeface="Arial" panose="020B0604020202020204" pitchFamily="34" charset="0"/>
            <a:cs typeface="Arial" panose="020B0604020202020204" pitchFamily="34" charset="0"/>
          </a:endParaRPr>
        </a:p>
      </dsp:txBody>
      <dsp:txXfrm>
        <a:off x="724933" y="1791080"/>
        <a:ext cx="10101306" cy="707391"/>
      </dsp:txXfrm>
    </dsp:sp>
    <dsp:sp modelId="{67140A91-0AAE-4291-9FC9-477D1D5983D6}">
      <dsp:nvSpPr>
        <dsp:cNvPr id="0" name=""/>
        <dsp:cNvSpPr/>
      </dsp:nvSpPr>
      <dsp:spPr>
        <a:xfrm>
          <a:off x="-1998" y="2675320"/>
          <a:ext cx="10872677" cy="62879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7E4E4C7-639B-4EB3-9343-F0826B6EFEAB}">
      <dsp:nvSpPr>
        <dsp:cNvPr id="0" name=""/>
        <dsp:cNvSpPr/>
      </dsp:nvSpPr>
      <dsp:spPr>
        <a:xfrm>
          <a:off x="75381" y="2693729"/>
          <a:ext cx="572171" cy="59197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0BC8E20-5370-48E3-A3EE-D637D38F4543}">
      <dsp:nvSpPr>
        <dsp:cNvPr id="0" name=""/>
        <dsp:cNvSpPr/>
      </dsp:nvSpPr>
      <dsp:spPr>
        <a:xfrm>
          <a:off x="724933" y="2675320"/>
          <a:ext cx="10101306" cy="7073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4866" tIns="74866" rIns="74866" bIns="74866" numCol="1" spcCol="1270" anchor="ctr" anchorCtr="0">
          <a:noAutofit/>
        </a:bodyPr>
        <a:lstStyle/>
        <a:p>
          <a:pPr marL="0" lvl="0" indent="0" algn="l" defTabSz="800100">
            <a:lnSpc>
              <a:spcPct val="100000"/>
            </a:lnSpc>
            <a:spcBef>
              <a:spcPct val="0"/>
            </a:spcBef>
            <a:spcAft>
              <a:spcPct val="35000"/>
            </a:spcAft>
            <a:buNone/>
          </a:pPr>
          <a:r>
            <a:rPr lang="en-GB" sz="1800" b="1" kern="1200" dirty="0">
              <a:solidFill>
                <a:srgbClr val="012169"/>
              </a:solidFill>
              <a:latin typeface="Arial" panose="020B0604020202020204" pitchFamily="34" charset="0"/>
              <a:cs typeface="Arial" panose="020B0604020202020204" pitchFamily="34" charset="0"/>
            </a:rPr>
            <a:t>TOTAL QUALIFICATION TIME</a:t>
          </a:r>
          <a:r>
            <a:rPr lang="en-GB" sz="1800" kern="1200" dirty="0">
              <a:solidFill>
                <a:srgbClr val="012169"/>
              </a:solidFill>
              <a:latin typeface="Arial" panose="020B0604020202020204" pitchFamily="34" charset="0"/>
              <a:cs typeface="Arial" panose="020B0604020202020204" pitchFamily="34" charset="0"/>
            </a:rPr>
            <a:t>: 1200 hours </a:t>
          </a:r>
          <a:endParaRPr lang="en-US" sz="1800" kern="1200" dirty="0">
            <a:solidFill>
              <a:srgbClr val="012169"/>
            </a:solidFill>
            <a:latin typeface="Arial" panose="020B0604020202020204" pitchFamily="34" charset="0"/>
            <a:cs typeface="Arial" panose="020B0604020202020204" pitchFamily="34" charset="0"/>
          </a:endParaRPr>
        </a:p>
      </dsp:txBody>
      <dsp:txXfrm>
        <a:off x="724933" y="2675320"/>
        <a:ext cx="10101306" cy="707391"/>
      </dsp:txXfrm>
    </dsp:sp>
    <dsp:sp modelId="{DE768CC6-9555-4EF0-869A-5C71F4B3F500}">
      <dsp:nvSpPr>
        <dsp:cNvPr id="0" name=""/>
        <dsp:cNvSpPr/>
      </dsp:nvSpPr>
      <dsp:spPr>
        <a:xfrm>
          <a:off x="1998" y="3606415"/>
          <a:ext cx="10872677" cy="85842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69E7D7F-4BA2-414D-9D33-C4AE6634DA3A}">
      <dsp:nvSpPr>
        <dsp:cNvPr id="0" name=""/>
        <dsp:cNvSpPr/>
      </dsp:nvSpPr>
      <dsp:spPr>
        <a:xfrm>
          <a:off x="-1998" y="3703634"/>
          <a:ext cx="734924" cy="663983"/>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CBF2FF6-2567-4F77-882F-A5911C5F71A1}">
      <dsp:nvSpPr>
        <dsp:cNvPr id="0" name=""/>
        <dsp:cNvSpPr/>
      </dsp:nvSpPr>
      <dsp:spPr>
        <a:xfrm>
          <a:off x="728929" y="3559559"/>
          <a:ext cx="10101306" cy="10307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4866" tIns="74866" rIns="74866" bIns="74866" numCol="1" spcCol="1270" anchor="ctr" anchorCtr="0">
          <a:noAutofit/>
        </a:bodyPr>
        <a:lstStyle/>
        <a:p>
          <a:pPr marL="0" lvl="0" indent="0" algn="l" defTabSz="800100">
            <a:lnSpc>
              <a:spcPct val="100000"/>
            </a:lnSpc>
            <a:spcBef>
              <a:spcPct val="0"/>
            </a:spcBef>
            <a:spcAft>
              <a:spcPct val="35000"/>
            </a:spcAft>
            <a:buNone/>
          </a:pPr>
          <a:r>
            <a:rPr lang="en-GB" sz="1800" b="1" kern="1200" dirty="0">
              <a:solidFill>
                <a:srgbClr val="012169"/>
              </a:solidFill>
              <a:latin typeface="Arial" panose="020B0604020202020204" pitchFamily="34" charset="0"/>
              <a:cs typeface="Arial" panose="020B0604020202020204" pitchFamily="34" charset="0"/>
            </a:rPr>
            <a:t>L4DC: </a:t>
          </a:r>
          <a:r>
            <a:rPr lang="en-GB" sz="1800" b="0" kern="1200" dirty="0">
              <a:solidFill>
                <a:srgbClr val="012169"/>
              </a:solidFill>
              <a:latin typeface="Arial" panose="020B0604020202020204" pitchFamily="34" charset="0"/>
              <a:cs typeface="Arial" panose="020B0604020202020204" pitchFamily="34" charset="0"/>
            </a:rPr>
            <a:t>5 core units +  3 specialist units </a:t>
          </a:r>
        </a:p>
        <a:p>
          <a:pPr marL="0" lvl="0" indent="0" algn="l" defTabSz="800100">
            <a:lnSpc>
              <a:spcPct val="100000"/>
            </a:lnSpc>
            <a:spcBef>
              <a:spcPct val="0"/>
            </a:spcBef>
            <a:spcAft>
              <a:spcPct val="35000"/>
            </a:spcAft>
            <a:buNone/>
          </a:pPr>
          <a:r>
            <a:rPr lang="en-US" sz="1800" b="1" kern="1200" dirty="0">
              <a:solidFill>
                <a:srgbClr val="012169"/>
              </a:solidFill>
              <a:latin typeface="Arial" panose="020B0604020202020204" pitchFamily="34" charset="0"/>
              <a:cs typeface="Arial" panose="020B0604020202020204" pitchFamily="34" charset="0"/>
            </a:rPr>
            <a:t>L4DC BM:  </a:t>
          </a:r>
          <a:r>
            <a:rPr lang="en-US" sz="1800" b="0" kern="1200" dirty="0">
              <a:solidFill>
                <a:srgbClr val="012169"/>
              </a:solidFill>
              <a:latin typeface="Arial" panose="020B0604020202020204" pitchFamily="34" charset="0"/>
              <a:cs typeface="Arial" panose="020B0604020202020204" pitchFamily="34" charset="0"/>
            </a:rPr>
            <a:t>4 core units + 3 specialist units + 1 elective unit</a:t>
          </a:r>
        </a:p>
      </dsp:txBody>
      <dsp:txXfrm>
        <a:off x="728929" y="3559559"/>
        <a:ext cx="10101306" cy="103073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D60C3F-5726-465C-A976-02216E6DE606}">
      <dsp:nvSpPr>
        <dsp:cNvPr id="0" name=""/>
        <dsp:cNvSpPr/>
      </dsp:nvSpPr>
      <dsp:spPr>
        <a:xfrm>
          <a:off x="0" y="945"/>
          <a:ext cx="10872677" cy="96304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B1833BF-80EF-4805-A851-6BB5A9AC226C}">
      <dsp:nvSpPr>
        <dsp:cNvPr id="0" name=""/>
        <dsp:cNvSpPr/>
      </dsp:nvSpPr>
      <dsp:spPr>
        <a:xfrm>
          <a:off x="119473" y="105622"/>
          <a:ext cx="873367" cy="75368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7AE95F9-29C5-4D7F-B99E-98B5045BFD7C}">
      <dsp:nvSpPr>
        <dsp:cNvPr id="0" name=""/>
        <dsp:cNvSpPr/>
      </dsp:nvSpPr>
      <dsp:spPr>
        <a:xfrm>
          <a:off x="1112313" y="945"/>
          <a:ext cx="9760363" cy="9630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1922" tIns="101922" rIns="101922" bIns="101922" numCol="1" spcCol="1270" anchor="ctr" anchorCtr="0">
          <a:noAutofit/>
        </a:bodyPr>
        <a:lstStyle/>
        <a:p>
          <a:pPr marL="0" lvl="0" indent="0" algn="l" defTabSz="889000">
            <a:lnSpc>
              <a:spcPct val="100000"/>
            </a:lnSpc>
            <a:spcBef>
              <a:spcPct val="0"/>
            </a:spcBef>
            <a:spcAft>
              <a:spcPct val="35000"/>
            </a:spcAft>
            <a:buNone/>
          </a:pPr>
          <a:r>
            <a:rPr lang="en-GB" sz="2000" b="1" kern="1200" dirty="0">
              <a:solidFill>
                <a:srgbClr val="012169"/>
              </a:solidFill>
              <a:latin typeface="Arial" panose="020B0604020202020204" pitchFamily="34" charset="0"/>
              <a:cs typeface="Arial" panose="020B0604020202020204" pitchFamily="34" charset="0"/>
            </a:rPr>
            <a:t>DURATION</a:t>
          </a:r>
          <a:r>
            <a:rPr lang="en-GB" sz="2000" kern="1200" dirty="0">
              <a:solidFill>
                <a:srgbClr val="012169"/>
              </a:solidFill>
              <a:latin typeface="Arial" panose="020B0604020202020204" pitchFamily="34" charset="0"/>
              <a:cs typeface="Arial" panose="020B0604020202020204" pitchFamily="34" charset="0"/>
            </a:rPr>
            <a:t>: 12 months </a:t>
          </a:r>
          <a:endParaRPr lang="en-US" sz="2000" kern="1200" dirty="0">
            <a:solidFill>
              <a:srgbClr val="012169"/>
            </a:solidFill>
            <a:latin typeface="Arial" panose="020B0604020202020204" pitchFamily="34" charset="0"/>
            <a:cs typeface="Arial" panose="020B0604020202020204" pitchFamily="34" charset="0"/>
          </a:endParaRPr>
        </a:p>
      </dsp:txBody>
      <dsp:txXfrm>
        <a:off x="1112313" y="945"/>
        <a:ext cx="9760363" cy="963041"/>
      </dsp:txXfrm>
    </dsp:sp>
    <dsp:sp modelId="{6F66CF0F-F410-4C36-ABFC-6AB57B307C20}">
      <dsp:nvSpPr>
        <dsp:cNvPr id="0" name=""/>
        <dsp:cNvSpPr/>
      </dsp:nvSpPr>
      <dsp:spPr>
        <a:xfrm>
          <a:off x="0" y="1218526"/>
          <a:ext cx="10872677" cy="96304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0E0C702-88CD-4F13-A52F-155E427256AB}">
      <dsp:nvSpPr>
        <dsp:cNvPr id="0" name=""/>
        <dsp:cNvSpPr/>
      </dsp:nvSpPr>
      <dsp:spPr>
        <a:xfrm>
          <a:off x="130863" y="1204747"/>
          <a:ext cx="850586" cy="99059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6DCFD3C-CDED-44A9-B72A-673AA34C7AF7}">
      <dsp:nvSpPr>
        <dsp:cNvPr id="0" name=""/>
        <dsp:cNvSpPr/>
      </dsp:nvSpPr>
      <dsp:spPr>
        <a:xfrm>
          <a:off x="1112313" y="1218526"/>
          <a:ext cx="9760363" cy="9630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1922" tIns="101922" rIns="101922" bIns="101922" numCol="1" spcCol="1270" anchor="ctr" anchorCtr="0">
          <a:noAutofit/>
        </a:bodyPr>
        <a:lstStyle/>
        <a:p>
          <a:pPr marL="0" lvl="0" indent="0" algn="l" defTabSz="889000">
            <a:lnSpc>
              <a:spcPct val="100000"/>
            </a:lnSpc>
            <a:spcBef>
              <a:spcPct val="0"/>
            </a:spcBef>
            <a:spcAft>
              <a:spcPct val="35000"/>
            </a:spcAft>
            <a:buNone/>
          </a:pPr>
          <a:r>
            <a:rPr lang="en-GB" sz="2000" b="1" kern="1200" dirty="0">
              <a:solidFill>
                <a:srgbClr val="012169"/>
              </a:solidFill>
              <a:latin typeface="Arial" panose="020B0604020202020204" pitchFamily="34" charset="0"/>
              <a:cs typeface="Arial" panose="020B0604020202020204" pitchFamily="34" charset="0"/>
            </a:rPr>
            <a:t>CREDIT: </a:t>
          </a:r>
          <a:r>
            <a:rPr lang="en-GB" sz="2000" b="0" kern="1200" dirty="0">
              <a:solidFill>
                <a:srgbClr val="012169"/>
              </a:solidFill>
              <a:latin typeface="Arial" panose="020B0604020202020204" pitchFamily="34" charset="0"/>
              <a:cs typeface="Arial" panose="020B0604020202020204" pitchFamily="34" charset="0"/>
            </a:rPr>
            <a:t>120</a:t>
          </a:r>
          <a:endParaRPr lang="en-US" sz="2000" b="0" kern="1200" dirty="0">
            <a:solidFill>
              <a:srgbClr val="012169"/>
            </a:solidFill>
            <a:latin typeface="Arial" panose="020B0604020202020204" pitchFamily="34" charset="0"/>
            <a:cs typeface="Arial" panose="020B0604020202020204" pitchFamily="34" charset="0"/>
          </a:endParaRPr>
        </a:p>
      </dsp:txBody>
      <dsp:txXfrm>
        <a:off x="1112313" y="1218526"/>
        <a:ext cx="9760363" cy="963041"/>
      </dsp:txXfrm>
    </dsp:sp>
    <dsp:sp modelId="{E16F3B6F-E992-490E-89A3-0D2D57338170}">
      <dsp:nvSpPr>
        <dsp:cNvPr id="0" name=""/>
        <dsp:cNvSpPr/>
      </dsp:nvSpPr>
      <dsp:spPr>
        <a:xfrm>
          <a:off x="0" y="2436108"/>
          <a:ext cx="10872677" cy="96304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709AC38-07BB-4CF7-BD7B-D9333F4467FF}">
      <dsp:nvSpPr>
        <dsp:cNvPr id="0" name=""/>
        <dsp:cNvSpPr/>
      </dsp:nvSpPr>
      <dsp:spPr>
        <a:xfrm>
          <a:off x="145898" y="2464483"/>
          <a:ext cx="820516" cy="90629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9B8FF88-EAB2-4ACD-8263-8AB780BD3DF0}">
      <dsp:nvSpPr>
        <dsp:cNvPr id="0" name=""/>
        <dsp:cNvSpPr/>
      </dsp:nvSpPr>
      <dsp:spPr>
        <a:xfrm>
          <a:off x="1112313" y="2436108"/>
          <a:ext cx="9760363" cy="9630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1922" tIns="101922" rIns="101922" bIns="101922" numCol="1" spcCol="1270" anchor="ctr" anchorCtr="0">
          <a:noAutofit/>
        </a:bodyPr>
        <a:lstStyle/>
        <a:p>
          <a:pPr marL="0" lvl="0" indent="0" algn="l" defTabSz="889000">
            <a:lnSpc>
              <a:spcPct val="100000"/>
            </a:lnSpc>
            <a:spcBef>
              <a:spcPct val="0"/>
            </a:spcBef>
            <a:spcAft>
              <a:spcPct val="35000"/>
            </a:spcAft>
            <a:buNone/>
          </a:pPr>
          <a:r>
            <a:rPr lang="en-GB" sz="2000" b="1" kern="1200" dirty="0">
              <a:solidFill>
                <a:srgbClr val="012169"/>
              </a:solidFill>
              <a:latin typeface="Arial" panose="020B0604020202020204" pitchFamily="34" charset="0"/>
              <a:cs typeface="Arial" panose="020B0604020202020204" pitchFamily="34" charset="0"/>
            </a:rPr>
            <a:t>LEVEL: </a:t>
          </a:r>
          <a:r>
            <a:rPr lang="en-GB" sz="2000" kern="1200" dirty="0">
              <a:solidFill>
                <a:srgbClr val="012169"/>
              </a:solidFill>
              <a:latin typeface="Arial" panose="020B0604020202020204" pitchFamily="34" charset="0"/>
              <a:cs typeface="Arial" panose="020B0604020202020204" pitchFamily="34" charset="0"/>
            </a:rPr>
            <a:t>RQF Level 5</a:t>
          </a:r>
          <a:endParaRPr lang="en-US" sz="2000" kern="1200" dirty="0">
            <a:solidFill>
              <a:srgbClr val="012169"/>
            </a:solidFill>
            <a:latin typeface="Arial" panose="020B0604020202020204" pitchFamily="34" charset="0"/>
            <a:cs typeface="Arial" panose="020B0604020202020204" pitchFamily="34" charset="0"/>
          </a:endParaRPr>
        </a:p>
      </dsp:txBody>
      <dsp:txXfrm>
        <a:off x="1112313" y="2436108"/>
        <a:ext cx="9760363" cy="963041"/>
      </dsp:txXfrm>
    </dsp:sp>
    <dsp:sp modelId="{67140A91-0AAE-4291-9FC9-477D1D5983D6}">
      <dsp:nvSpPr>
        <dsp:cNvPr id="0" name=""/>
        <dsp:cNvSpPr/>
      </dsp:nvSpPr>
      <dsp:spPr>
        <a:xfrm>
          <a:off x="0" y="3639910"/>
          <a:ext cx="10872677" cy="96304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7E4E4C7-639B-4EB3-9343-F0826B6EFEAB}">
      <dsp:nvSpPr>
        <dsp:cNvPr id="0" name=""/>
        <dsp:cNvSpPr/>
      </dsp:nvSpPr>
      <dsp:spPr>
        <a:xfrm>
          <a:off x="118850" y="3668105"/>
          <a:ext cx="874612" cy="906651"/>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0BC8E20-5370-48E3-A3EE-D637D38F4543}">
      <dsp:nvSpPr>
        <dsp:cNvPr id="0" name=""/>
        <dsp:cNvSpPr/>
      </dsp:nvSpPr>
      <dsp:spPr>
        <a:xfrm>
          <a:off x="1112313" y="3639910"/>
          <a:ext cx="9760363" cy="9630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1922" tIns="101922" rIns="101922" bIns="101922" numCol="1" spcCol="1270" anchor="ctr" anchorCtr="0">
          <a:noAutofit/>
        </a:bodyPr>
        <a:lstStyle/>
        <a:p>
          <a:pPr marL="0" lvl="0" indent="0" algn="l" defTabSz="889000">
            <a:lnSpc>
              <a:spcPct val="100000"/>
            </a:lnSpc>
            <a:spcBef>
              <a:spcPct val="0"/>
            </a:spcBef>
            <a:spcAft>
              <a:spcPct val="35000"/>
            </a:spcAft>
            <a:buNone/>
          </a:pPr>
          <a:r>
            <a:rPr lang="en-GB" sz="2000" b="1" kern="1200" dirty="0">
              <a:solidFill>
                <a:srgbClr val="012169"/>
              </a:solidFill>
              <a:latin typeface="Arial" panose="020B0604020202020204" pitchFamily="34" charset="0"/>
              <a:cs typeface="Arial" panose="020B0604020202020204" pitchFamily="34" charset="0"/>
            </a:rPr>
            <a:t>TOTAL QUALIFICATION TIME</a:t>
          </a:r>
          <a:r>
            <a:rPr lang="en-GB" sz="2000" kern="1200" dirty="0">
              <a:solidFill>
                <a:srgbClr val="012169"/>
              </a:solidFill>
              <a:latin typeface="Arial" panose="020B0604020202020204" pitchFamily="34" charset="0"/>
              <a:cs typeface="Arial" panose="020B0604020202020204" pitchFamily="34" charset="0"/>
            </a:rPr>
            <a:t>: 1200 hours </a:t>
          </a:r>
          <a:endParaRPr lang="en-US" sz="2000" kern="1200" dirty="0">
            <a:solidFill>
              <a:srgbClr val="012169"/>
            </a:solidFill>
            <a:latin typeface="Arial" panose="020B0604020202020204" pitchFamily="34" charset="0"/>
            <a:cs typeface="Arial" panose="020B0604020202020204" pitchFamily="34" charset="0"/>
          </a:endParaRPr>
        </a:p>
      </dsp:txBody>
      <dsp:txXfrm>
        <a:off x="1112313" y="3639910"/>
        <a:ext cx="9760363" cy="96304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72FEB0-6A46-44AB-8D99-9B2B1E0517F6}">
      <dsp:nvSpPr>
        <dsp:cNvPr id="0" name=""/>
        <dsp:cNvSpPr/>
      </dsp:nvSpPr>
      <dsp:spPr>
        <a:xfrm>
          <a:off x="0" y="333100"/>
          <a:ext cx="8522490" cy="710325"/>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61440" tIns="354076" rIns="661440" bIns="85344" numCol="1" spcCol="1270" anchor="t" anchorCtr="0">
          <a:noAutofit/>
        </a:bodyPr>
        <a:lstStyle/>
        <a:p>
          <a:pPr marL="114300" lvl="1" indent="-114300" algn="l" defTabSz="533400">
            <a:lnSpc>
              <a:spcPct val="90000"/>
            </a:lnSpc>
            <a:spcBef>
              <a:spcPct val="0"/>
            </a:spcBef>
            <a:spcAft>
              <a:spcPct val="15000"/>
            </a:spcAft>
            <a:buFont typeface="Symbol" panose="05050102010706020507" pitchFamily="18" charset="2"/>
            <a:buChar char=""/>
          </a:pPr>
          <a:r>
            <a:rPr lang="en-GB" sz="1200" kern="1200" dirty="0">
              <a:latin typeface="Arial" panose="020B0604020202020204" pitchFamily="34" charset="0"/>
              <a:cs typeface="Arial" panose="020B0604020202020204" pitchFamily="34" charset="0"/>
            </a:rPr>
            <a:t>NCC Education Level 4 Diploma in Computing</a:t>
          </a:r>
        </a:p>
      </dsp:txBody>
      <dsp:txXfrm>
        <a:off x="0" y="333100"/>
        <a:ext cx="8522490" cy="710325"/>
      </dsp:txXfrm>
    </dsp:sp>
    <dsp:sp modelId="{D6903DF9-38EA-418F-994A-A182316C8D3A}">
      <dsp:nvSpPr>
        <dsp:cNvPr id="0" name=""/>
        <dsp:cNvSpPr/>
      </dsp:nvSpPr>
      <dsp:spPr>
        <a:xfrm>
          <a:off x="426124" y="8380"/>
          <a:ext cx="6537857" cy="6494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5491" tIns="0" rIns="225491" bIns="0" numCol="1" spcCol="1270" anchor="ctr" anchorCtr="0">
          <a:noAutofit/>
        </a:bodyPr>
        <a:lstStyle/>
        <a:p>
          <a:pPr marL="0" lvl="0" indent="0" algn="l" defTabSz="533400">
            <a:lnSpc>
              <a:spcPct val="90000"/>
            </a:lnSpc>
            <a:spcBef>
              <a:spcPct val="0"/>
            </a:spcBef>
            <a:spcAft>
              <a:spcPct val="35000"/>
            </a:spcAft>
            <a:buFont typeface="Symbol" panose="05050102010706020507" pitchFamily="18" charset="2"/>
            <a:buNone/>
          </a:pPr>
          <a:r>
            <a:rPr lang="en-GB" sz="1200" kern="1200" dirty="0">
              <a:latin typeface="Arial" panose="020B0604020202020204" pitchFamily="34" charset="0"/>
              <a:cs typeface="Arial" panose="020B0604020202020204" pitchFamily="34" charset="0"/>
            </a:rPr>
            <a:t>NCC Education Level 5 Diploma in Computing</a:t>
          </a:r>
        </a:p>
      </dsp:txBody>
      <dsp:txXfrm>
        <a:off x="457827" y="40083"/>
        <a:ext cx="6474451" cy="586034"/>
      </dsp:txXfrm>
    </dsp:sp>
    <dsp:sp modelId="{701EFA80-AA3F-4DC8-A2E0-CA7A550406B3}">
      <dsp:nvSpPr>
        <dsp:cNvPr id="0" name=""/>
        <dsp:cNvSpPr/>
      </dsp:nvSpPr>
      <dsp:spPr>
        <a:xfrm>
          <a:off x="0" y="1486945"/>
          <a:ext cx="8522490" cy="9009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61440" tIns="354076" rIns="661440" bIns="85344" numCol="1" spcCol="1270" anchor="t" anchorCtr="0">
          <a:noAutofit/>
        </a:bodyPr>
        <a:lstStyle/>
        <a:p>
          <a:pPr marL="114300" lvl="1" indent="-114300" algn="l" defTabSz="533400">
            <a:lnSpc>
              <a:spcPct val="90000"/>
            </a:lnSpc>
            <a:spcBef>
              <a:spcPct val="0"/>
            </a:spcBef>
            <a:spcAft>
              <a:spcPct val="15000"/>
            </a:spcAft>
            <a:buFont typeface="Symbol" panose="05050102010706020507" pitchFamily="18" charset="2"/>
            <a:buChar char=""/>
          </a:pPr>
          <a:r>
            <a:rPr lang="en-GB" sz="1200" kern="1200" dirty="0">
              <a:latin typeface="Arial" panose="020B0604020202020204" pitchFamily="34" charset="0"/>
              <a:cs typeface="Arial" panose="020B0604020202020204" pitchFamily="34" charset="0"/>
            </a:rPr>
            <a:t>NCC Education Level 4 Diploma in Computing</a:t>
          </a:r>
        </a:p>
        <a:p>
          <a:pPr marL="114300" lvl="1" indent="-114300" algn="l" defTabSz="533400">
            <a:lnSpc>
              <a:spcPct val="90000"/>
            </a:lnSpc>
            <a:spcBef>
              <a:spcPct val="0"/>
            </a:spcBef>
            <a:spcAft>
              <a:spcPct val="15000"/>
            </a:spcAft>
            <a:buFont typeface="Symbol" panose="05050102010706020507" pitchFamily="18" charset="2"/>
            <a:buChar char=""/>
          </a:pPr>
          <a:r>
            <a:rPr lang="en-GB" sz="1200" kern="1200" dirty="0">
              <a:latin typeface="Arial" panose="020B0604020202020204" pitchFamily="34" charset="0"/>
              <a:cs typeface="Arial" panose="020B0604020202020204" pitchFamily="34" charset="0"/>
            </a:rPr>
            <a:t>NCC Education Level 4 Diploma in Computing (with Business Management)</a:t>
          </a:r>
        </a:p>
      </dsp:txBody>
      <dsp:txXfrm>
        <a:off x="0" y="1486945"/>
        <a:ext cx="8522490" cy="900900"/>
      </dsp:txXfrm>
    </dsp:sp>
    <dsp:sp modelId="{CC54EC37-479D-4A5C-BB84-32B22F31F09A}">
      <dsp:nvSpPr>
        <dsp:cNvPr id="0" name=""/>
        <dsp:cNvSpPr/>
      </dsp:nvSpPr>
      <dsp:spPr>
        <a:xfrm>
          <a:off x="426124" y="1162225"/>
          <a:ext cx="6513159" cy="6494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5491" tIns="0" rIns="225491" bIns="0" numCol="1" spcCol="1270" anchor="ctr" anchorCtr="0">
          <a:noAutofit/>
        </a:bodyPr>
        <a:lstStyle/>
        <a:p>
          <a:pPr marL="0" lvl="0" indent="0" algn="l" defTabSz="533400">
            <a:lnSpc>
              <a:spcPct val="90000"/>
            </a:lnSpc>
            <a:spcBef>
              <a:spcPct val="0"/>
            </a:spcBef>
            <a:spcAft>
              <a:spcPct val="35000"/>
            </a:spcAft>
            <a:buFont typeface="Symbol" panose="05050102010706020507" pitchFamily="18" charset="2"/>
            <a:buNone/>
          </a:pPr>
          <a:r>
            <a:rPr lang="en-GB" sz="1200" kern="1200" dirty="0">
              <a:latin typeface="Arial" panose="020B0604020202020204" pitchFamily="34" charset="0"/>
              <a:cs typeface="Arial" panose="020B0604020202020204" pitchFamily="34" charset="0"/>
            </a:rPr>
            <a:t>NCC Education Level 5 Diploma in Computing (with Business Management)</a:t>
          </a:r>
        </a:p>
      </dsp:txBody>
      <dsp:txXfrm>
        <a:off x="457827" y="1193928"/>
        <a:ext cx="6449753" cy="586034"/>
      </dsp:txXfrm>
    </dsp:sp>
    <dsp:sp modelId="{924C8C0F-FEC5-43D3-9C0A-886228879EBF}">
      <dsp:nvSpPr>
        <dsp:cNvPr id="0" name=""/>
        <dsp:cNvSpPr/>
      </dsp:nvSpPr>
      <dsp:spPr>
        <a:xfrm>
          <a:off x="0" y="2831365"/>
          <a:ext cx="8522490" cy="9009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61440" tIns="354076" rIns="661440" bIns="85344" numCol="1" spcCol="1270" anchor="t" anchorCtr="0">
          <a:noAutofit/>
        </a:bodyPr>
        <a:lstStyle/>
        <a:p>
          <a:pPr marL="114300" lvl="1" indent="-114300" algn="l" defTabSz="533400">
            <a:lnSpc>
              <a:spcPct val="90000"/>
            </a:lnSpc>
            <a:spcBef>
              <a:spcPct val="0"/>
            </a:spcBef>
            <a:spcAft>
              <a:spcPct val="15000"/>
            </a:spcAft>
            <a:buFont typeface="Symbol" panose="05050102010706020507" pitchFamily="18" charset="2"/>
            <a:buChar char=""/>
          </a:pPr>
          <a:r>
            <a:rPr lang="en-GB" sz="1200" kern="1200" dirty="0">
              <a:latin typeface="Arial" panose="020B0604020202020204" pitchFamily="34" charset="0"/>
              <a:cs typeface="Arial" panose="020B0604020202020204" pitchFamily="34" charset="0"/>
            </a:rPr>
            <a:t>NCC Education Level 4 Diploma in Computing</a:t>
          </a:r>
        </a:p>
        <a:p>
          <a:pPr marL="114300" lvl="1" indent="-114300" algn="l" defTabSz="533400">
            <a:lnSpc>
              <a:spcPct val="90000"/>
            </a:lnSpc>
            <a:spcBef>
              <a:spcPct val="0"/>
            </a:spcBef>
            <a:spcAft>
              <a:spcPct val="15000"/>
            </a:spcAft>
            <a:buChar char="•"/>
          </a:pPr>
          <a:r>
            <a:rPr lang="en-GB" sz="1200" kern="1200" dirty="0">
              <a:latin typeface="Arial" panose="020B0604020202020204" pitchFamily="34" charset="0"/>
              <a:cs typeface="Arial" panose="020B0604020202020204" pitchFamily="34" charset="0"/>
            </a:rPr>
            <a:t>NCC Education Level 4 Diploma in Computing (with Business Management)</a:t>
          </a:r>
        </a:p>
      </dsp:txBody>
      <dsp:txXfrm>
        <a:off x="0" y="2831365"/>
        <a:ext cx="8522490" cy="900900"/>
      </dsp:txXfrm>
    </dsp:sp>
    <dsp:sp modelId="{6AECADAF-1954-470A-9AFC-AFD606D5493B}">
      <dsp:nvSpPr>
        <dsp:cNvPr id="0" name=""/>
        <dsp:cNvSpPr/>
      </dsp:nvSpPr>
      <dsp:spPr>
        <a:xfrm>
          <a:off x="426124" y="2506645"/>
          <a:ext cx="6561183" cy="6494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5491" tIns="0" rIns="225491" bIns="0" numCol="1" spcCol="1270" anchor="ctr" anchorCtr="0">
          <a:noAutofit/>
        </a:bodyPr>
        <a:lstStyle/>
        <a:p>
          <a:pPr marL="0" lvl="0" indent="0" algn="l" defTabSz="533400">
            <a:lnSpc>
              <a:spcPct val="90000"/>
            </a:lnSpc>
            <a:spcBef>
              <a:spcPct val="0"/>
            </a:spcBef>
            <a:spcAft>
              <a:spcPct val="35000"/>
            </a:spcAft>
            <a:buFont typeface="Symbol" panose="05050102010706020507" pitchFamily="18" charset="2"/>
            <a:buNone/>
          </a:pPr>
          <a:r>
            <a:rPr lang="en-GB" sz="1200" kern="1200" dirty="0">
              <a:latin typeface="Arial" panose="020B0604020202020204" pitchFamily="34" charset="0"/>
              <a:cs typeface="Arial" panose="020B0604020202020204" pitchFamily="34" charset="0"/>
            </a:rPr>
            <a:t>NCC Education Level 5 Diploma in Computing (with Cyber Security)</a:t>
          </a:r>
        </a:p>
      </dsp:txBody>
      <dsp:txXfrm>
        <a:off x="457827" y="2538348"/>
        <a:ext cx="6497777" cy="586034"/>
      </dsp:txXfrm>
    </dsp:sp>
    <dsp:sp modelId="{B06F261F-4110-4D6E-9108-5E44C663DB83}">
      <dsp:nvSpPr>
        <dsp:cNvPr id="0" name=""/>
        <dsp:cNvSpPr/>
      </dsp:nvSpPr>
      <dsp:spPr>
        <a:xfrm>
          <a:off x="0" y="4175785"/>
          <a:ext cx="8522490" cy="607029"/>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61440" tIns="354076" rIns="661440" bIns="85344" numCol="1" spcCol="1270" anchor="t" anchorCtr="0">
          <a:noAutofit/>
        </a:bodyPr>
        <a:lstStyle/>
        <a:p>
          <a:pPr marL="114300" lvl="1" indent="-114300" algn="l" defTabSz="533400">
            <a:lnSpc>
              <a:spcPct val="90000"/>
            </a:lnSpc>
            <a:spcBef>
              <a:spcPct val="0"/>
            </a:spcBef>
            <a:spcAft>
              <a:spcPct val="15000"/>
            </a:spcAft>
            <a:buFont typeface="Symbol" panose="05050102010706020507" pitchFamily="18" charset="2"/>
            <a:buChar char=""/>
          </a:pPr>
          <a:r>
            <a:rPr lang="en-GB" sz="1200" kern="1200" dirty="0">
              <a:latin typeface="Arial" panose="020B0604020202020204" pitchFamily="34" charset="0"/>
              <a:cs typeface="Arial" panose="020B0604020202020204" pitchFamily="34" charset="0"/>
            </a:rPr>
            <a:t>NCC Education Level 4 Diploma in Computing</a:t>
          </a:r>
        </a:p>
      </dsp:txBody>
      <dsp:txXfrm>
        <a:off x="0" y="4175785"/>
        <a:ext cx="8522490" cy="607029"/>
      </dsp:txXfrm>
    </dsp:sp>
    <dsp:sp modelId="{1D91A641-2D21-4C42-9C69-9EB18D1D2E53}">
      <dsp:nvSpPr>
        <dsp:cNvPr id="0" name=""/>
        <dsp:cNvSpPr/>
      </dsp:nvSpPr>
      <dsp:spPr>
        <a:xfrm>
          <a:off x="426124" y="3851065"/>
          <a:ext cx="6582421" cy="6494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5491" tIns="0" rIns="225491" bIns="0" numCol="1" spcCol="1270" anchor="ctr" anchorCtr="0">
          <a:noAutofit/>
        </a:bodyPr>
        <a:lstStyle/>
        <a:p>
          <a:pPr marL="0" lvl="0" indent="0" algn="l" defTabSz="533400">
            <a:lnSpc>
              <a:spcPct val="90000"/>
            </a:lnSpc>
            <a:spcBef>
              <a:spcPct val="0"/>
            </a:spcBef>
            <a:spcAft>
              <a:spcPct val="35000"/>
            </a:spcAft>
            <a:buFont typeface="Symbol" panose="05050102010706020507" pitchFamily="18" charset="2"/>
            <a:buNone/>
          </a:pPr>
          <a:r>
            <a:rPr lang="en-GB" sz="1200" kern="1200" dirty="0">
              <a:latin typeface="Arial" panose="020B0604020202020204" pitchFamily="34" charset="0"/>
              <a:cs typeface="Arial" panose="020B0604020202020204" pitchFamily="34" charset="0"/>
            </a:rPr>
            <a:t>NCC Education Level 5 Diploma in Computing (with Data Science)</a:t>
          </a:r>
        </a:p>
      </dsp:txBody>
      <dsp:txXfrm>
        <a:off x="457827" y="3882768"/>
        <a:ext cx="6519015" cy="586034"/>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22E03CC-326C-42EA-872F-234E82E27B3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ZA"/>
          </a:p>
        </p:txBody>
      </p:sp>
      <p:sp>
        <p:nvSpPr>
          <p:cNvPr id="3" name="Date Placeholder 2">
            <a:extLst>
              <a:ext uri="{FF2B5EF4-FFF2-40B4-BE49-F238E27FC236}">
                <a16:creationId xmlns:a16="http://schemas.microsoft.com/office/drawing/2014/main" id="{786ACC72-9915-4DCC-90D7-8A9EEF64AA0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BF6A2E2-AE9B-483C-B6CD-775FA1A9B1D5}" type="datetimeFigureOut">
              <a:rPr lang="en-ZA" smtClean="0"/>
              <a:t>2024/01/31</a:t>
            </a:fld>
            <a:endParaRPr lang="en-ZA"/>
          </a:p>
        </p:txBody>
      </p:sp>
      <p:sp>
        <p:nvSpPr>
          <p:cNvPr id="4" name="Footer Placeholder 3">
            <a:extLst>
              <a:ext uri="{FF2B5EF4-FFF2-40B4-BE49-F238E27FC236}">
                <a16:creationId xmlns:a16="http://schemas.microsoft.com/office/drawing/2014/main" id="{2A4FFAC4-6304-4714-835D-5B57B0C06E9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ZA"/>
          </a:p>
        </p:txBody>
      </p:sp>
      <p:sp>
        <p:nvSpPr>
          <p:cNvPr id="5" name="Slide Number Placeholder 4">
            <a:extLst>
              <a:ext uri="{FF2B5EF4-FFF2-40B4-BE49-F238E27FC236}">
                <a16:creationId xmlns:a16="http://schemas.microsoft.com/office/drawing/2014/main" id="{4D85F6CA-11F5-4D3A-9496-382276C7D8B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4B98A83-D185-43BF-A5A4-A7358A12D24B}" type="slidenum">
              <a:rPr lang="en-ZA" smtClean="0"/>
              <a:t>‹#›</a:t>
            </a:fld>
            <a:endParaRPr lang="en-ZA"/>
          </a:p>
        </p:txBody>
      </p:sp>
    </p:spTree>
    <p:extLst>
      <p:ext uri="{BB962C8B-B14F-4D97-AF65-F5344CB8AC3E}">
        <p14:creationId xmlns:p14="http://schemas.microsoft.com/office/powerpoint/2010/main" val="74542751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0170A3-2530-4115-B3F5-84CDE4666247}" type="datetimeFigureOut">
              <a:rPr lang="en-ZA" smtClean="0"/>
              <a:t>2024/01/31</a:t>
            </a:fld>
            <a:endParaRPr lang="en-Z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8CE776-33B4-40D6-A5A0-36D3BAAF7CF0}" type="slidenum">
              <a:rPr lang="en-ZA" smtClean="0"/>
              <a:t>‹#›</a:t>
            </a:fld>
            <a:endParaRPr lang="en-ZA"/>
          </a:p>
        </p:txBody>
      </p:sp>
    </p:spTree>
    <p:extLst>
      <p:ext uri="{BB962C8B-B14F-4D97-AF65-F5344CB8AC3E}">
        <p14:creationId xmlns:p14="http://schemas.microsoft.com/office/powerpoint/2010/main" val="1550120104"/>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solidFill>
                  <a:srgbClr val="012169"/>
                </a:solidFill>
                <a:latin typeface="Arial"/>
                <a:cs typeface="Arial"/>
              </a:rPr>
              <a:t>Reflecting Industry Changes</a:t>
            </a:r>
            <a:r>
              <a:rPr lang="en-US" sz="1200" dirty="0">
                <a:solidFill>
                  <a:srgbClr val="012169"/>
                </a:solidFill>
                <a:latin typeface="Arial"/>
                <a:cs typeface="Arial"/>
              </a:rPr>
              <a:t>: To ensure our qualifications remains relevant to current practices, technologies, and skills within industry.</a:t>
            </a:r>
          </a:p>
          <a:p>
            <a:endParaRPr lang="en-US" sz="1200" dirty="0">
              <a:solidFill>
                <a:srgbClr val="012169"/>
              </a:solidFill>
              <a:latin typeface="Arial"/>
              <a:cs typeface="Arial"/>
            </a:endParaRPr>
          </a:p>
          <a:p>
            <a:r>
              <a:rPr lang="en-US" sz="1200" b="1" dirty="0">
                <a:solidFill>
                  <a:srgbClr val="012169"/>
                </a:solidFill>
                <a:latin typeface="Arial"/>
                <a:cs typeface="Arial"/>
              </a:rPr>
              <a:t>Alignment with Educational Standards: </a:t>
            </a:r>
            <a:r>
              <a:rPr lang="en-US" sz="1200" dirty="0">
                <a:solidFill>
                  <a:srgbClr val="012169"/>
                </a:solidFill>
                <a:latin typeface="Arial"/>
                <a:cs typeface="Arial"/>
              </a:rPr>
              <a:t>To align our qualification with the latest educational standards, pedagogical approaches, and learning outcomes to enhance the quality of education provided. Increasing the number of UCAS Tariff points available to learners. </a:t>
            </a:r>
          </a:p>
          <a:p>
            <a:endParaRPr lang="en-US" sz="1200" dirty="0">
              <a:solidFill>
                <a:srgbClr val="012169"/>
              </a:solidFill>
              <a:latin typeface="Arial"/>
              <a:cs typeface="Arial"/>
            </a:endParaRPr>
          </a:p>
          <a:p>
            <a:r>
              <a:rPr lang="en-US" sz="1200" b="1" dirty="0">
                <a:solidFill>
                  <a:srgbClr val="012169"/>
                </a:solidFill>
                <a:latin typeface="Arial"/>
                <a:cs typeface="Arial"/>
              </a:rPr>
              <a:t>Compliance with Regulatory Requirements: </a:t>
            </a:r>
            <a:r>
              <a:rPr lang="en-US" sz="1200" dirty="0">
                <a:solidFill>
                  <a:srgbClr val="012169"/>
                </a:solidFill>
                <a:latin typeface="Arial"/>
                <a:cs typeface="Arial"/>
              </a:rPr>
              <a:t>To ensure the qualification meets the latest regulatory requirements and standards set by </a:t>
            </a:r>
            <a:r>
              <a:rPr lang="en-US" sz="1200" dirty="0" err="1">
                <a:solidFill>
                  <a:srgbClr val="012169"/>
                </a:solidFill>
                <a:latin typeface="Arial"/>
                <a:cs typeface="Arial"/>
              </a:rPr>
              <a:t>Ofqual</a:t>
            </a:r>
            <a:r>
              <a:rPr lang="en-US" sz="1200" dirty="0">
                <a:solidFill>
                  <a:srgbClr val="012169"/>
                </a:solidFill>
                <a:latin typeface="Arial"/>
                <a:cs typeface="Arial"/>
              </a:rPr>
              <a:t> and Qualification Wales ensure it is fit for purpose.</a:t>
            </a:r>
          </a:p>
          <a:p>
            <a:endParaRPr lang="en-US" sz="1200" dirty="0">
              <a:solidFill>
                <a:srgbClr val="012169"/>
              </a:solidFill>
              <a:latin typeface="Arial"/>
              <a:cs typeface="Arial"/>
            </a:endParaRPr>
          </a:p>
          <a:p>
            <a:r>
              <a:rPr lang="en-US" sz="1200" b="1" dirty="0">
                <a:solidFill>
                  <a:srgbClr val="012169"/>
                </a:solidFill>
                <a:latin typeface="Arial"/>
                <a:cs typeface="Arial"/>
              </a:rPr>
              <a:t>Incorporating Stakeholder Feedback: </a:t>
            </a:r>
            <a:r>
              <a:rPr lang="en-US" sz="1200" dirty="0">
                <a:solidFill>
                  <a:srgbClr val="012169"/>
                </a:solidFill>
                <a:latin typeface="Arial"/>
                <a:cs typeface="Arial"/>
              </a:rPr>
              <a:t>Act upon a range of stakeholder feedback including learners, </a:t>
            </a:r>
            <a:r>
              <a:rPr lang="en-US" sz="1200" dirty="0" err="1">
                <a:solidFill>
                  <a:srgbClr val="012169"/>
                </a:solidFill>
                <a:latin typeface="Arial"/>
                <a:cs typeface="Arial"/>
              </a:rPr>
              <a:t>centres</a:t>
            </a:r>
            <a:r>
              <a:rPr lang="en-US" sz="1200" dirty="0">
                <a:solidFill>
                  <a:srgbClr val="012169"/>
                </a:solidFill>
                <a:latin typeface="Arial"/>
                <a:cs typeface="Arial"/>
              </a:rPr>
              <a:t>, employers, and subject specialist experts, ensuring the qualification meets needs and expectations.</a:t>
            </a:r>
          </a:p>
          <a:p>
            <a:endParaRPr lang="en-US" sz="1200" dirty="0">
              <a:solidFill>
                <a:srgbClr val="012169"/>
              </a:solidFill>
              <a:latin typeface="Arial"/>
              <a:cs typeface="Arial"/>
            </a:endParaRPr>
          </a:p>
          <a:p>
            <a:r>
              <a:rPr lang="en-US" sz="1200" b="1" dirty="0">
                <a:solidFill>
                  <a:srgbClr val="012169"/>
                </a:solidFill>
                <a:latin typeface="Arial"/>
                <a:cs typeface="Arial"/>
              </a:rPr>
              <a:t>Enhancing Accessibility and Inclusivity: </a:t>
            </a:r>
            <a:r>
              <a:rPr lang="en-US" sz="1200" dirty="0">
                <a:solidFill>
                  <a:srgbClr val="012169"/>
                </a:solidFill>
                <a:latin typeface="Arial"/>
                <a:cs typeface="Arial"/>
              </a:rPr>
              <a:t>To update the qualification to be more accessible and inclusive, ensuring it is available to a diverse range of learners and supports equity in education.</a:t>
            </a:r>
          </a:p>
          <a:p>
            <a:endParaRPr lang="en-US" sz="1200" dirty="0">
              <a:solidFill>
                <a:srgbClr val="012169"/>
              </a:solidFill>
              <a:latin typeface="Arial"/>
              <a:cs typeface="Arial"/>
            </a:endParaRPr>
          </a:p>
          <a:p>
            <a:r>
              <a:rPr lang="en-US" sz="1200" b="1" dirty="0" err="1">
                <a:solidFill>
                  <a:srgbClr val="012169"/>
                </a:solidFill>
                <a:latin typeface="Arial"/>
                <a:cs typeface="Arial"/>
              </a:rPr>
              <a:t>Utilising</a:t>
            </a:r>
            <a:r>
              <a:rPr lang="en-US" sz="1200" b="1" dirty="0">
                <a:solidFill>
                  <a:srgbClr val="012169"/>
                </a:solidFill>
                <a:latin typeface="Arial"/>
                <a:cs typeface="Arial"/>
              </a:rPr>
              <a:t> Technological Advancements: </a:t>
            </a:r>
            <a:r>
              <a:rPr lang="en-US" sz="1200" dirty="0">
                <a:solidFill>
                  <a:srgbClr val="012169"/>
                </a:solidFill>
                <a:latin typeface="Arial"/>
                <a:cs typeface="Arial"/>
              </a:rPr>
              <a:t>Address assisted AI technology and methodologies, to improve the delivery, assessment, and administration of the qualification. Addressing the advancement to reduce the risk of malpractice and maladministration.</a:t>
            </a:r>
          </a:p>
          <a:p>
            <a:endParaRPr lang="en-US" sz="1200" dirty="0">
              <a:solidFill>
                <a:srgbClr val="012169"/>
              </a:solidFill>
              <a:latin typeface="Arial"/>
              <a:cs typeface="Arial"/>
            </a:endParaRPr>
          </a:p>
          <a:p>
            <a:r>
              <a:rPr lang="en-US" sz="1200" b="1" dirty="0">
                <a:solidFill>
                  <a:srgbClr val="012169"/>
                </a:solidFill>
                <a:latin typeface="Arial"/>
                <a:cs typeface="Arial"/>
              </a:rPr>
              <a:t>Improving Assessment Strategies: </a:t>
            </a:r>
            <a:r>
              <a:rPr lang="en-US" sz="1200" dirty="0">
                <a:solidFill>
                  <a:srgbClr val="012169"/>
                </a:solidFill>
                <a:latin typeface="Arial"/>
                <a:cs typeface="Arial"/>
              </a:rPr>
              <a:t>To update and refine assessment methods and criteria to ensure they are valid, reliable, and fair, providing an accurate measure of learner achievement.</a:t>
            </a:r>
          </a:p>
          <a:p>
            <a:endParaRPr lang="en-US" sz="1200" b="1" dirty="0">
              <a:solidFill>
                <a:srgbClr val="012169"/>
              </a:solidFill>
              <a:latin typeface="Arial"/>
              <a:cs typeface="Arial"/>
            </a:endParaRPr>
          </a:p>
          <a:p>
            <a:r>
              <a:rPr lang="en-US" sz="1200" b="1" dirty="0">
                <a:solidFill>
                  <a:srgbClr val="012169"/>
                </a:solidFill>
                <a:latin typeface="Arial"/>
                <a:cs typeface="Arial"/>
              </a:rPr>
              <a:t>Enhancing Quality Assurance Processes: </a:t>
            </a:r>
            <a:r>
              <a:rPr lang="en-US" sz="1200" dirty="0">
                <a:solidFill>
                  <a:srgbClr val="012169"/>
                </a:solidFill>
                <a:latin typeface="Arial"/>
                <a:cs typeface="Arial"/>
              </a:rPr>
              <a:t>To strengthen quality assurance mechanisms, ensuring continuous improvement in the delivery and assessment of the qualification.</a:t>
            </a:r>
          </a:p>
          <a:p>
            <a:endParaRPr lang="en-GB" dirty="0"/>
          </a:p>
        </p:txBody>
      </p:sp>
    </p:spTree>
    <p:extLst>
      <p:ext uri="{BB962C8B-B14F-4D97-AF65-F5344CB8AC3E}">
        <p14:creationId xmlns:p14="http://schemas.microsoft.com/office/powerpoint/2010/main" val="35828930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12429361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gn="l" defTabSz="914400" rtl="0" eaLnBrk="1" fontAlgn="auto" latinLnBrk="0" hangingPunct="1">
              <a:lnSpc>
                <a:spcPct val="107000"/>
              </a:lnSpc>
              <a:spcBef>
                <a:spcPts val="1000"/>
              </a:spcBef>
              <a:spcAft>
                <a:spcPts val="0"/>
              </a:spcAft>
              <a:buClrTx/>
              <a:buSzTx/>
              <a:buFont typeface="Symbol" panose="05050102010706020507" pitchFamily="18" charset="2"/>
              <a:buChar char=""/>
              <a:tabLst/>
              <a:defRPr/>
            </a:pPr>
            <a:r>
              <a:rPr kumimoji="0" lang="en-GB" sz="1200" b="0" i="0" u="none" strike="noStrike" kern="1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Myanmar Text" panose="020B0502040204020203" pitchFamily="34" charset="0"/>
              </a:rPr>
              <a:t>Centres will have 12 months to transition to the new specification from the 1</a:t>
            </a:r>
            <a:r>
              <a:rPr kumimoji="0" lang="en-GB" sz="1200" b="0" i="0" u="none" strike="noStrike" kern="100" cap="none" spc="0" normalizeH="0" baseline="30000" noProof="0" dirty="0">
                <a:ln>
                  <a:noFill/>
                </a:ln>
                <a:solidFill>
                  <a:srgbClr val="000000"/>
                </a:solidFill>
                <a:effectLst/>
                <a:uLnTx/>
                <a:uFillTx/>
                <a:latin typeface="Arial" panose="020B0604020202020204" pitchFamily="34" charset="0"/>
                <a:ea typeface="Calibri" panose="020F0502020204030204" pitchFamily="34" charset="0"/>
                <a:cs typeface="Myanmar Text" panose="020B0502040204020203" pitchFamily="34" charset="0"/>
              </a:rPr>
              <a:t>st</a:t>
            </a:r>
            <a:r>
              <a:rPr kumimoji="0" lang="en-GB" sz="1200" b="0" i="0" u="none" strike="noStrike" kern="1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Myanmar Text" panose="020B0502040204020203" pitchFamily="34" charset="0"/>
              </a:rPr>
              <a:t> March 2024.</a:t>
            </a:r>
            <a:endParaRPr kumimoji="0" lang="en-GB" sz="12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yanmar Text" panose="020B0502040204020203" pitchFamily="34" charset="0"/>
            </a:endParaRPr>
          </a:p>
          <a:p>
            <a:pPr marL="342900" marR="0" lvl="0" indent="-342900" algn="l" defTabSz="914400" rtl="0" eaLnBrk="1" fontAlgn="auto" latinLnBrk="0" hangingPunct="1">
              <a:lnSpc>
                <a:spcPct val="107000"/>
              </a:lnSpc>
              <a:spcBef>
                <a:spcPts val="1000"/>
              </a:spcBef>
              <a:spcAft>
                <a:spcPts val="0"/>
              </a:spcAft>
              <a:buClrTx/>
              <a:buSzTx/>
              <a:buFont typeface="Symbol" panose="05050102010706020507" pitchFamily="18" charset="2"/>
              <a:buChar char=""/>
              <a:tabLst/>
              <a:defRPr/>
            </a:pPr>
            <a:r>
              <a:rPr kumimoji="0" lang="en-GB" sz="1200" b="0" i="0" u="none" strike="noStrike" kern="1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Myanmar Text" panose="020B0502040204020203" pitchFamily="34" charset="0"/>
              </a:rPr>
              <a:t>The operational end date for the current specifications will be 28</a:t>
            </a:r>
            <a:r>
              <a:rPr kumimoji="0" lang="en-GB" sz="1200" b="0" i="0" u="none" strike="noStrike" kern="100" cap="none" spc="0" normalizeH="0" baseline="30000" noProof="0" dirty="0">
                <a:ln>
                  <a:noFill/>
                </a:ln>
                <a:solidFill>
                  <a:srgbClr val="000000"/>
                </a:solidFill>
                <a:effectLst/>
                <a:uLnTx/>
                <a:uFillTx/>
                <a:latin typeface="Arial" panose="020B0604020202020204" pitchFamily="34" charset="0"/>
                <a:ea typeface="Calibri" panose="020F0502020204030204" pitchFamily="34" charset="0"/>
                <a:cs typeface="Myanmar Text" panose="020B0502040204020203" pitchFamily="34" charset="0"/>
              </a:rPr>
              <a:t>th</a:t>
            </a:r>
            <a:r>
              <a:rPr kumimoji="0" lang="en-GB" sz="1200" b="0" i="0" u="none" strike="noStrike" kern="1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Myanmar Text" panose="020B0502040204020203" pitchFamily="34" charset="0"/>
              </a:rPr>
              <a:t> February 2025. From this date no </a:t>
            </a:r>
            <a:r>
              <a:rPr kumimoji="0" lang="en-GB" sz="1200" b="1" i="0" u="none" strike="noStrike" kern="1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Myanmar Text" panose="020B0502040204020203" pitchFamily="34" charset="0"/>
              </a:rPr>
              <a:t>new</a:t>
            </a:r>
            <a:r>
              <a:rPr kumimoji="0" lang="en-GB" sz="1200" b="0" i="0" u="none" strike="noStrike" kern="1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Myanmar Text" panose="020B0502040204020203" pitchFamily="34" charset="0"/>
              </a:rPr>
              <a:t> students can be enrolled.</a:t>
            </a:r>
          </a:p>
          <a:p>
            <a:pPr marL="342900" marR="0" lvl="0" indent="-342900" algn="l" defTabSz="914400" rtl="0" eaLnBrk="1" fontAlgn="auto" latinLnBrk="0" hangingPunct="1">
              <a:lnSpc>
                <a:spcPct val="107000"/>
              </a:lnSpc>
              <a:spcBef>
                <a:spcPts val="1000"/>
              </a:spcBef>
              <a:spcAft>
                <a:spcPts val="0"/>
              </a:spcAft>
              <a:buClrTx/>
              <a:buSzTx/>
              <a:buFont typeface="Symbol" panose="05050102010706020507" pitchFamily="18" charset="2"/>
              <a:buChar char=""/>
              <a:tabLst/>
              <a:defRPr/>
            </a:pPr>
            <a:r>
              <a:rPr kumimoji="0" lang="en-GB" sz="1200" b="0" i="0" u="none" strike="noStrike" kern="1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Myanmar Text" panose="020B0502040204020203" pitchFamily="34" charset="0"/>
              </a:rPr>
              <a:t>Re-sits - </a:t>
            </a:r>
          </a:p>
          <a:p>
            <a:pPr marL="342900" indent="-342900">
              <a:lnSpc>
                <a:spcPct val="107000"/>
              </a:lnSpc>
              <a:buFont typeface="Symbol" panose="05050102010706020507" pitchFamily="18" charset="2"/>
              <a:buChar char=""/>
              <a:defRPr/>
            </a:pPr>
            <a:r>
              <a:rPr kumimoji="0" lang="en-GB" sz="1200" b="0" i="0" u="none" strike="noStrike" kern="1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Myanmar Text" panose="020B0502040204020203" pitchFamily="34" charset="0"/>
              </a:rPr>
              <a:t>Students must complete the qualification they are enrolled on and cannot transfer to the new specification during their academic year. For example, a student taking the L4 Diploma in Computing on the current specification cannot transfer to the new specification in the same year of study i.e. change versions during the year.  </a:t>
            </a:r>
            <a:endParaRPr kumimoji="0" lang="en-GB" sz="12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yanmar Text" panose="020B0502040204020203" pitchFamily="34" charset="0"/>
            </a:endParaRPr>
          </a:p>
          <a:p>
            <a:pPr marL="342900" marR="0" lvl="0" indent="-342900" algn="l" defTabSz="914400" rtl="0" eaLnBrk="1" fontAlgn="auto" latinLnBrk="0" hangingPunct="1">
              <a:lnSpc>
                <a:spcPct val="107000"/>
              </a:lnSpc>
              <a:spcBef>
                <a:spcPts val="1000"/>
              </a:spcBef>
              <a:spcAft>
                <a:spcPts val="0"/>
              </a:spcAft>
              <a:buClrTx/>
              <a:buSzTx/>
              <a:buFont typeface="Symbol" panose="05050102010706020507" pitchFamily="18" charset="2"/>
              <a:buChar char=""/>
              <a:tabLst/>
              <a:defRPr/>
            </a:pPr>
            <a:r>
              <a:rPr kumimoji="0" lang="en-GB" sz="1200" b="0" i="0" u="none" strike="noStrike" kern="1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Myanmar Text" panose="020B0502040204020203" pitchFamily="34" charset="0"/>
              </a:rPr>
              <a:t>Students will have a 3 year eligibility to complete their qualification. During this time if a student leaves and returns to the same qualification, they will be able to take the assessments based on the specification they were originally enrolled on. The last assessment cycle for our current specifications will be Winter 2027.</a:t>
            </a:r>
            <a:endParaRPr kumimoji="0" lang="en-GB" sz="12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yanmar Text" panose="020B0502040204020203" pitchFamily="34" charset="0"/>
            </a:endParaRPr>
          </a:p>
          <a:p>
            <a:pPr marL="342900" marR="0" lvl="0" indent="-342900" algn="l" defTabSz="914400" rtl="0" eaLnBrk="1" fontAlgn="auto" latinLnBrk="0" hangingPunct="1">
              <a:lnSpc>
                <a:spcPct val="107000"/>
              </a:lnSpc>
              <a:spcBef>
                <a:spcPts val="1000"/>
              </a:spcBef>
              <a:spcAft>
                <a:spcPts val="800"/>
              </a:spcAft>
              <a:buClrTx/>
              <a:buSzTx/>
              <a:buFont typeface="Symbol" panose="05050102010706020507" pitchFamily="18" charset="2"/>
              <a:buChar char=""/>
              <a:tabLst/>
              <a:defRPr/>
            </a:pPr>
            <a:r>
              <a:rPr kumimoji="0" lang="en-GB" sz="1200" b="0" i="0" u="none" strike="noStrike" kern="1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Myanmar Text" panose="020B0502040204020203" pitchFamily="34" charset="0"/>
              </a:rPr>
              <a:t>Students can progress from existing to new qualifications from level to level. For example, a student enrolled onto the current L3 Diploma in Computing, once achieved, can progress onto the L4 Diploma in Computing with the new specification. </a:t>
            </a:r>
            <a:endParaRPr kumimoji="0" lang="en-GB" sz="12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yanmar Text" panose="020B0502040204020203" pitchFamily="34" charset="0"/>
            </a:endParaRPr>
          </a:p>
          <a:p>
            <a:endParaRPr lang="en-GB" dirty="0"/>
          </a:p>
        </p:txBody>
      </p:sp>
    </p:spTree>
    <p:extLst>
      <p:ext uri="{BB962C8B-B14F-4D97-AF65-F5344CB8AC3E}">
        <p14:creationId xmlns:p14="http://schemas.microsoft.com/office/powerpoint/2010/main" val="291577687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irst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3C1FEB3-1DB7-4CAF-890D-CEC5EB36F770}"/>
              </a:ext>
            </a:extLst>
          </p:cNvPr>
          <p:cNvSpPr/>
          <p:nvPr userDrawn="1"/>
        </p:nvSpPr>
        <p:spPr>
          <a:xfrm>
            <a:off x="0" y="0"/>
            <a:ext cx="12192000" cy="6858000"/>
          </a:xfrm>
          <a:prstGeom prst="rect">
            <a:avLst/>
          </a:prstGeom>
          <a:solidFill>
            <a:srgbClr val="0024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2" name="Title 1">
            <a:extLst>
              <a:ext uri="{FF2B5EF4-FFF2-40B4-BE49-F238E27FC236}">
                <a16:creationId xmlns:a16="http://schemas.microsoft.com/office/drawing/2014/main" id="{9C90DF82-1EC0-432C-B0F3-9A92F76F9EDD}"/>
              </a:ext>
            </a:extLst>
          </p:cNvPr>
          <p:cNvSpPr>
            <a:spLocks noGrp="1"/>
          </p:cNvSpPr>
          <p:nvPr>
            <p:ph type="ctrTitle" hasCustomPrompt="1"/>
          </p:nvPr>
        </p:nvSpPr>
        <p:spPr>
          <a:xfrm>
            <a:off x="491872" y="2714880"/>
            <a:ext cx="10828400" cy="714120"/>
          </a:xfrm>
          <a:prstGeom prst="rect">
            <a:avLst/>
          </a:prstGeom>
        </p:spPr>
        <p:txBody>
          <a:bodyPr anchor="b">
            <a:noAutofit/>
          </a:bodyPr>
          <a:lstStyle>
            <a:lvl1pPr algn="l">
              <a:defRPr sz="4000" b="1">
                <a:solidFill>
                  <a:schemeClr val="bg1"/>
                </a:solidFill>
                <a:latin typeface="Calibri" panose="020F0502020204030204" pitchFamily="34" charset="0"/>
                <a:cs typeface="Calibri" panose="020F0502020204030204" pitchFamily="34" charset="0"/>
              </a:defRPr>
            </a:lvl1pPr>
          </a:lstStyle>
          <a:p>
            <a:r>
              <a:rPr lang="en-US" dirty="0"/>
              <a:t>Main Heading</a:t>
            </a:r>
            <a:endParaRPr lang="en-ZA" dirty="0"/>
          </a:p>
        </p:txBody>
      </p:sp>
      <p:sp>
        <p:nvSpPr>
          <p:cNvPr id="3" name="Subtitle 2">
            <a:extLst>
              <a:ext uri="{FF2B5EF4-FFF2-40B4-BE49-F238E27FC236}">
                <a16:creationId xmlns:a16="http://schemas.microsoft.com/office/drawing/2014/main" id="{66BDDF83-5001-46AB-861A-CC26CE85DAD5}"/>
              </a:ext>
            </a:extLst>
          </p:cNvPr>
          <p:cNvSpPr>
            <a:spLocks noGrp="1"/>
          </p:cNvSpPr>
          <p:nvPr>
            <p:ph type="subTitle" idx="1" hasCustomPrompt="1"/>
          </p:nvPr>
        </p:nvSpPr>
        <p:spPr>
          <a:xfrm>
            <a:off x="491872" y="3429000"/>
            <a:ext cx="4223339" cy="350092"/>
          </a:xfrm>
          <a:prstGeom prst="rect">
            <a:avLst/>
          </a:prstGeom>
        </p:spPr>
        <p:txBody>
          <a:bodyPr/>
          <a:lstStyle>
            <a:lvl1pPr marL="0" indent="0" algn="l">
              <a:buNone/>
              <a:defRPr sz="2400">
                <a:solidFill>
                  <a:schemeClr val="bg1"/>
                </a:solidFill>
                <a:latin typeface="Calibri" panose="020F0502020204030204" pitchFamily="34" charset="0"/>
                <a:cs typeface="Calibri" panose="020F05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Subheading</a:t>
            </a:r>
            <a:endParaRPr lang="en-ZA" dirty="0"/>
          </a:p>
        </p:txBody>
      </p:sp>
      <p:pic>
        <p:nvPicPr>
          <p:cNvPr id="5" name="Picture 4">
            <a:extLst>
              <a:ext uri="{FF2B5EF4-FFF2-40B4-BE49-F238E27FC236}">
                <a16:creationId xmlns:a16="http://schemas.microsoft.com/office/drawing/2014/main" id="{FA7B3347-098A-4880-8CEA-037129ADAEAA}"/>
              </a:ext>
            </a:extLst>
          </p:cNvPr>
          <p:cNvPicPr>
            <a:picLocks noChangeAspect="1"/>
          </p:cNvPicPr>
          <p:nvPr userDrawn="1"/>
        </p:nvPicPr>
        <p:blipFill>
          <a:blip r:embed="rId2"/>
          <a:stretch>
            <a:fillRect/>
          </a:stretch>
        </p:blipFill>
        <p:spPr>
          <a:xfrm>
            <a:off x="590765" y="492439"/>
            <a:ext cx="3504824" cy="1002063"/>
          </a:xfrm>
          <a:prstGeom prst="rect">
            <a:avLst/>
          </a:prstGeom>
        </p:spPr>
      </p:pic>
      <p:pic>
        <p:nvPicPr>
          <p:cNvPr id="10" name="Picture 9">
            <a:extLst>
              <a:ext uri="{FF2B5EF4-FFF2-40B4-BE49-F238E27FC236}">
                <a16:creationId xmlns:a16="http://schemas.microsoft.com/office/drawing/2014/main" id="{BA8A2D17-83C9-494B-8CE3-BD93BA518D43}"/>
              </a:ext>
            </a:extLst>
          </p:cNvPr>
          <p:cNvPicPr>
            <a:picLocks noChangeAspect="1"/>
          </p:cNvPicPr>
          <p:nvPr userDrawn="1"/>
        </p:nvPicPr>
        <p:blipFill rotWithShape="1">
          <a:blip r:embed="rId3"/>
          <a:srcRect l="-1" r="-1755" b="5243"/>
          <a:stretch/>
        </p:blipFill>
        <p:spPr>
          <a:xfrm>
            <a:off x="7733369" y="4883555"/>
            <a:ext cx="4458631" cy="1974446"/>
          </a:xfrm>
          <a:prstGeom prst="rect">
            <a:avLst/>
          </a:prstGeom>
        </p:spPr>
      </p:pic>
    </p:spTree>
    <p:extLst>
      <p:ext uri="{BB962C8B-B14F-4D97-AF65-F5344CB8AC3E}">
        <p14:creationId xmlns:p14="http://schemas.microsoft.com/office/powerpoint/2010/main" val="558570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Last slide">
    <p:spTree>
      <p:nvGrpSpPr>
        <p:cNvPr id="1" name=""/>
        <p:cNvGrpSpPr/>
        <p:nvPr/>
      </p:nvGrpSpPr>
      <p:grpSpPr>
        <a:xfrm>
          <a:off x="0" y="0"/>
          <a:ext cx="0" cy="0"/>
          <a:chOff x="0" y="0"/>
          <a:chExt cx="0" cy="0"/>
        </a:xfrm>
      </p:grpSpPr>
      <p:sp>
        <p:nvSpPr>
          <p:cNvPr id="3" name="Slide Number Placeholder 3">
            <a:extLst>
              <a:ext uri="{FF2B5EF4-FFF2-40B4-BE49-F238E27FC236}">
                <a16:creationId xmlns:a16="http://schemas.microsoft.com/office/drawing/2014/main" id="{105D069A-A651-46C7-8F5C-2363D1D614A0}"/>
              </a:ext>
            </a:extLst>
          </p:cNvPr>
          <p:cNvSpPr>
            <a:spLocks noGrp="1"/>
          </p:cNvSpPr>
          <p:nvPr>
            <p:ph type="sldNum" sz="quarter" idx="4"/>
          </p:nvPr>
        </p:nvSpPr>
        <p:spPr>
          <a:xfrm>
            <a:off x="78658" y="5879170"/>
            <a:ext cx="597310" cy="438662"/>
          </a:xfrm>
          <a:prstGeom prst="rect">
            <a:avLst/>
          </a:prstGeom>
        </p:spPr>
        <p:txBody>
          <a:bodyPr/>
          <a:lstStyle>
            <a:lvl1pPr>
              <a:defRPr sz="2400">
                <a:solidFill>
                  <a:srgbClr val="002463"/>
                </a:solidFill>
              </a:defRPr>
            </a:lvl1pPr>
          </a:lstStyle>
          <a:p>
            <a:fld id="{76660799-7578-4C87-95AA-EEF9293A4F1C}" type="slidenum">
              <a:rPr lang="en-ZA" smtClean="0"/>
              <a:pPr/>
              <a:t>‹#›</a:t>
            </a:fld>
            <a:endParaRPr lang="en-ZA" dirty="0"/>
          </a:p>
        </p:txBody>
      </p:sp>
    </p:spTree>
    <p:extLst>
      <p:ext uri="{BB962C8B-B14F-4D97-AF65-F5344CB8AC3E}">
        <p14:creationId xmlns:p14="http://schemas.microsoft.com/office/powerpoint/2010/main" val="876111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Last slide">
    <p:spTree>
      <p:nvGrpSpPr>
        <p:cNvPr id="1" name=""/>
        <p:cNvGrpSpPr/>
        <p:nvPr/>
      </p:nvGrpSpPr>
      <p:grpSpPr>
        <a:xfrm>
          <a:off x="0" y="0"/>
          <a:ext cx="0" cy="0"/>
          <a:chOff x="0" y="0"/>
          <a:chExt cx="0" cy="0"/>
        </a:xfrm>
      </p:grpSpPr>
      <p:sp>
        <p:nvSpPr>
          <p:cNvPr id="34" name="Rectangle 33">
            <a:extLst>
              <a:ext uri="{FF2B5EF4-FFF2-40B4-BE49-F238E27FC236}">
                <a16:creationId xmlns:a16="http://schemas.microsoft.com/office/drawing/2014/main" id="{66A290B3-4BF0-4199-8DC6-309A2EC8725A}"/>
              </a:ext>
            </a:extLst>
          </p:cNvPr>
          <p:cNvSpPr/>
          <p:nvPr userDrawn="1"/>
        </p:nvSpPr>
        <p:spPr>
          <a:xfrm>
            <a:off x="0" y="0"/>
            <a:ext cx="12192000" cy="6858000"/>
          </a:xfrm>
          <a:prstGeom prst="rect">
            <a:avLst/>
          </a:prstGeom>
          <a:solidFill>
            <a:srgbClr val="0024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19" name="TextBox 2">
            <a:extLst>
              <a:ext uri="{FF2B5EF4-FFF2-40B4-BE49-F238E27FC236}">
                <a16:creationId xmlns:a16="http://schemas.microsoft.com/office/drawing/2014/main" id="{110789F3-76C6-4280-9783-7A9DF0400672}"/>
              </a:ext>
            </a:extLst>
          </p:cNvPr>
          <p:cNvSpPr txBox="1"/>
          <p:nvPr userDrawn="1"/>
        </p:nvSpPr>
        <p:spPr>
          <a:xfrm>
            <a:off x="630194" y="4559446"/>
            <a:ext cx="1997881" cy="1862048"/>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ZA" sz="1100" b="1" i="0" kern="1200" dirty="0">
                <a:solidFill>
                  <a:schemeClr val="bg1"/>
                </a:solidFill>
                <a:effectLst/>
                <a:latin typeface="Avenir bold"/>
                <a:ea typeface="+mn-ea"/>
                <a:cs typeface="+mn-cs"/>
              </a:rPr>
              <a:t>NCC Education Head Office UK</a:t>
            </a:r>
          </a:p>
          <a:p>
            <a:endParaRPr lang="en-ZA" sz="500" b="0" i="0" kern="1200" dirty="0">
              <a:solidFill>
                <a:schemeClr val="bg1"/>
              </a:solidFill>
              <a:effectLst/>
              <a:latin typeface="Avenir bold"/>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900" kern="1200" dirty="0">
                <a:solidFill>
                  <a:schemeClr val="bg1"/>
                </a:solidFill>
                <a:effectLst/>
                <a:latin typeface="Avenir Next" panose="020B0503020202020204" pitchFamily="34" charset="0"/>
                <a:ea typeface="+mn-ea"/>
                <a:cs typeface="+mn-cs"/>
              </a:rPr>
              <a:t>The Towers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900" kern="1200" dirty="0">
                <a:solidFill>
                  <a:schemeClr val="bg1"/>
                </a:solidFill>
                <a:effectLst/>
                <a:latin typeface="Avenir Next" panose="020B0503020202020204" pitchFamily="34" charset="0"/>
                <a:ea typeface="+mn-ea"/>
                <a:cs typeface="+mn-cs"/>
              </a:rPr>
              <a:t>Towers Business Park</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900" kern="1200" dirty="0">
                <a:solidFill>
                  <a:schemeClr val="bg1"/>
                </a:solidFill>
                <a:effectLst/>
                <a:latin typeface="Avenir Next" panose="020B0503020202020204" pitchFamily="34" charset="0"/>
                <a:ea typeface="+mn-ea"/>
                <a:cs typeface="+mn-cs"/>
              </a:rPr>
              <a:t>Wilmslow Road</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900" kern="1200" dirty="0">
                <a:solidFill>
                  <a:schemeClr val="bg1"/>
                </a:solidFill>
                <a:effectLst/>
                <a:latin typeface="Avenir Next" panose="020B0503020202020204" pitchFamily="34" charset="0"/>
                <a:ea typeface="+mn-ea"/>
                <a:cs typeface="+mn-cs"/>
              </a:rPr>
              <a:t>Didsbury</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900" kern="1200" dirty="0">
                <a:solidFill>
                  <a:schemeClr val="bg1"/>
                </a:solidFill>
                <a:effectLst/>
                <a:latin typeface="Avenir Next" panose="020B0503020202020204" pitchFamily="34" charset="0"/>
                <a:ea typeface="+mn-ea"/>
                <a:cs typeface="+mn-cs"/>
              </a:rPr>
              <a:t>Manchester M20 2EZ</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900" kern="1200" dirty="0">
                <a:solidFill>
                  <a:schemeClr val="bg1"/>
                </a:solidFill>
                <a:effectLst/>
                <a:latin typeface="Avenir Next" panose="020B0503020202020204" pitchFamily="34" charset="0"/>
                <a:ea typeface="+mn-ea"/>
                <a:cs typeface="+mn-cs"/>
              </a:rPr>
              <a:t>United Kingdom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bg1"/>
              </a:solidFill>
              <a:effectLst/>
              <a:latin typeface="+mj-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ZA" sz="900" kern="1200" dirty="0">
                <a:solidFill>
                  <a:schemeClr val="bg1"/>
                </a:solidFill>
                <a:effectLst/>
                <a:latin typeface="+mj-lt"/>
                <a:ea typeface="+mn-ea"/>
                <a:cs typeface="+mn-cs"/>
              </a:rPr>
              <a:t>+44 (0) 161 438 6200</a:t>
            </a:r>
          </a:p>
          <a:p>
            <a:endParaRPr lang="en-ZA" sz="900" kern="1200" dirty="0">
              <a:solidFill>
                <a:schemeClr val="bg1"/>
              </a:solidFill>
              <a:effectLst/>
              <a:latin typeface="+mj-lt"/>
              <a:ea typeface="+mn-ea"/>
              <a:cs typeface="+mn-cs"/>
            </a:endParaRPr>
          </a:p>
          <a:p>
            <a:r>
              <a:rPr lang="en-ZA" sz="900" kern="1200" dirty="0">
                <a:solidFill>
                  <a:schemeClr val="bg1"/>
                </a:solidFill>
                <a:effectLst/>
                <a:latin typeface="+mj-lt"/>
                <a:ea typeface="+mn-ea"/>
                <a:cs typeface="+mn-cs"/>
              </a:rPr>
              <a:t>Monday to Friday</a:t>
            </a:r>
          </a:p>
          <a:p>
            <a:r>
              <a:rPr lang="en-ZA" sz="900" kern="1200" dirty="0">
                <a:solidFill>
                  <a:schemeClr val="bg1"/>
                </a:solidFill>
                <a:effectLst/>
                <a:latin typeface="+mj-lt"/>
                <a:ea typeface="+mn-ea"/>
                <a:cs typeface="+mn-cs"/>
              </a:rPr>
              <a:t>08:30 – 17:00</a:t>
            </a:r>
          </a:p>
        </p:txBody>
      </p:sp>
      <p:pic>
        <p:nvPicPr>
          <p:cNvPr id="5" name="Picture 4">
            <a:extLst>
              <a:ext uri="{FF2B5EF4-FFF2-40B4-BE49-F238E27FC236}">
                <a16:creationId xmlns:a16="http://schemas.microsoft.com/office/drawing/2014/main" id="{000E90A9-17A7-4D2E-943C-D2266F3D8547}"/>
              </a:ext>
            </a:extLst>
          </p:cNvPr>
          <p:cNvPicPr>
            <a:picLocks noChangeAspect="1"/>
          </p:cNvPicPr>
          <p:nvPr userDrawn="1"/>
        </p:nvPicPr>
        <p:blipFill>
          <a:blip r:embed="rId2"/>
          <a:stretch>
            <a:fillRect/>
          </a:stretch>
        </p:blipFill>
        <p:spPr>
          <a:xfrm>
            <a:off x="503498" y="2556051"/>
            <a:ext cx="8932521" cy="1142969"/>
          </a:xfrm>
          <a:prstGeom prst="rect">
            <a:avLst/>
          </a:prstGeom>
        </p:spPr>
      </p:pic>
      <p:sp>
        <p:nvSpPr>
          <p:cNvPr id="16" name="TextBox 2">
            <a:extLst>
              <a:ext uri="{FF2B5EF4-FFF2-40B4-BE49-F238E27FC236}">
                <a16:creationId xmlns:a16="http://schemas.microsoft.com/office/drawing/2014/main" id="{65FC413D-9D20-4804-BABC-FF2A1B82E698}"/>
              </a:ext>
            </a:extLst>
          </p:cNvPr>
          <p:cNvSpPr txBox="1"/>
          <p:nvPr userDrawn="1"/>
        </p:nvSpPr>
        <p:spPr>
          <a:xfrm>
            <a:off x="3048962" y="4547455"/>
            <a:ext cx="1382569" cy="1862048"/>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ZA" sz="1100" b="1" i="0" kern="1200" dirty="0">
                <a:solidFill>
                  <a:schemeClr val="bg1"/>
                </a:solidFill>
                <a:effectLst/>
                <a:latin typeface="Avenir bold"/>
                <a:ea typeface="+mn-ea"/>
                <a:cs typeface="+mn-cs"/>
              </a:rPr>
              <a:t>South</a:t>
            </a:r>
            <a:r>
              <a:rPr lang="en-ZA" sz="1100" b="0" i="0" kern="1200" dirty="0">
                <a:solidFill>
                  <a:schemeClr val="bg1"/>
                </a:solidFill>
                <a:effectLst/>
                <a:latin typeface="Avenir bold"/>
                <a:ea typeface="+mn-ea"/>
                <a:cs typeface="+mn-cs"/>
              </a:rPr>
              <a:t> </a:t>
            </a:r>
            <a:r>
              <a:rPr lang="en-ZA" sz="1100" b="1" i="0" kern="1200" dirty="0">
                <a:solidFill>
                  <a:schemeClr val="bg1"/>
                </a:solidFill>
                <a:effectLst/>
                <a:latin typeface="Avenir bold"/>
                <a:ea typeface="+mn-ea"/>
                <a:cs typeface="+mn-cs"/>
              </a:rPr>
              <a:t>Africa</a:t>
            </a:r>
          </a:p>
          <a:p>
            <a:endParaRPr lang="en-ZA" sz="500" b="0" i="0" kern="1200" dirty="0">
              <a:solidFill>
                <a:schemeClr val="bg1"/>
              </a:solidFill>
              <a:effectLst/>
              <a:latin typeface="Avenir bold"/>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900" kern="1200" dirty="0">
                <a:solidFill>
                  <a:schemeClr val="bg1"/>
                </a:solidFill>
                <a:effectLst/>
                <a:latin typeface="Avenir Next" panose="020B0503020202020204" pitchFamily="34" charset="0"/>
                <a:ea typeface="+mn-ea"/>
                <a:cs typeface="+mn-cs"/>
              </a:rPr>
              <a:t>1 Bridgeway Road</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900" kern="1200" dirty="0" err="1">
                <a:solidFill>
                  <a:schemeClr val="bg1"/>
                </a:solidFill>
                <a:effectLst/>
                <a:latin typeface="Avenir Next" panose="020B0503020202020204" pitchFamily="34" charset="0"/>
                <a:ea typeface="+mn-ea"/>
                <a:cs typeface="+mn-cs"/>
              </a:rPr>
              <a:t>Bridgeways</a:t>
            </a:r>
            <a:r>
              <a:rPr lang="en-GB" sz="900" kern="1200" dirty="0">
                <a:solidFill>
                  <a:schemeClr val="bg1"/>
                </a:solidFill>
                <a:effectLst/>
                <a:latin typeface="Avenir Next" panose="020B0503020202020204" pitchFamily="34" charset="0"/>
                <a:ea typeface="+mn-ea"/>
                <a:cs typeface="+mn-cs"/>
              </a:rPr>
              <a:t> Precinct</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900" kern="1200" dirty="0">
                <a:solidFill>
                  <a:schemeClr val="bg1"/>
                </a:solidFill>
                <a:effectLst/>
                <a:latin typeface="Avenir Next" panose="020B0503020202020204" pitchFamily="34" charset="0"/>
                <a:ea typeface="+mn-ea"/>
                <a:cs typeface="+mn-cs"/>
              </a:rPr>
              <a:t>Century City</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900" kern="1200" dirty="0">
                <a:solidFill>
                  <a:schemeClr val="bg1"/>
                </a:solidFill>
                <a:effectLst/>
                <a:latin typeface="Avenir Next" panose="020B0503020202020204" pitchFamily="34" charset="0"/>
                <a:ea typeface="+mn-ea"/>
                <a:cs typeface="+mn-cs"/>
              </a:rPr>
              <a:t>Cape Town</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900" kern="1200" dirty="0">
                <a:solidFill>
                  <a:schemeClr val="bg1"/>
                </a:solidFill>
                <a:effectLst/>
                <a:latin typeface="Avenir Next" panose="020B0503020202020204" pitchFamily="34" charset="0"/>
                <a:ea typeface="+mn-ea"/>
                <a:cs typeface="+mn-cs"/>
              </a:rPr>
              <a:t>7441</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900" kern="1200" dirty="0">
                <a:solidFill>
                  <a:schemeClr val="bg1"/>
                </a:solidFill>
                <a:effectLst/>
                <a:latin typeface="Avenir Next" panose="020B0503020202020204" pitchFamily="34" charset="0"/>
                <a:ea typeface="+mn-ea"/>
                <a:cs typeface="+mn-cs"/>
              </a:rPr>
              <a:t>South Africa</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900" kern="1200" dirty="0">
              <a:solidFill>
                <a:schemeClr val="bg1"/>
              </a:solidFill>
              <a:effectLst/>
              <a:latin typeface="Avenir Next" panose="020B0503020202020204" pitchFamily="34" charset="0"/>
              <a:ea typeface="+mn-ea"/>
              <a:cs typeface="+mn-cs"/>
            </a:endParaRPr>
          </a:p>
          <a:p>
            <a:r>
              <a:rPr lang="en-ZA" sz="900" kern="1200" dirty="0">
                <a:solidFill>
                  <a:schemeClr val="bg1"/>
                </a:solidFill>
                <a:effectLst/>
                <a:latin typeface="+mj-lt"/>
                <a:ea typeface="+mn-ea"/>
                <a:cs typeface="+mn-cs"/>
              </a:rPr>
              <a:t>+27 21 830 5242</a:t>
            </a:r>
          </a:p>
          <a:p>
            <a:endParaRPr lang="en-ZA" sz="900" kern="1200" dirty="0">
              <a:solidFill>
                <a:schemeClr val="bg1"/>
              </a:solidFill>
              <a:effectLst/>
              <a:latin typeface="+mj-lt"/>
              <a:ea typeface="+mn-ea"/>
              <a:cs typeface="+mn-cs"/>
            </a:endParaRPr>
          </a:p>
          <a:p>
            <a:r>
              <a:rPr lang="en-ZA" sz="900" kern="1200" dirty="0">
                <a:solidFill>
                  <a:schemeClr val="bg1"/>
                </a:solidFill>
                <a:effectLst/>
                <a:latin typeface="+mj-lt"/>
                <a:ea typeface="+mn-ea"/>
                <a:cs typeface="+mn-cs"/>
              </a:rPr>
              <a:t>Monday to Friday</a:t>
            </a:r>
          </a:p>
          <a:p>
            <a:r>
              <a:rPr lang="en-ZA" sz="900" kern="1200" dirty="0">
                <a:solidFill>
                  <a:schemeClr val="bg1"/>
                </a:solidFill>
                <a:effectLst/>
                <a:latin typeface="+mj-lt"/>
                <a:ea typeface="+mn-ea"/>
                <a:cs typeface="+mn-cs"/>
              </a:rPr>
              <a:t>08:30 – 17:00</a:t>
            </a:r>
          </a:p>
        </p:txBody>
      </p:sp>
      <p:sp>
        <p:nvSpPr>
          <p:cNvPr id="22" name="TextBox 2">
            <a:extLst>
              <a:ext uri="{FF2B5EF4-FFF2-40B4-BE49-F238E27FC236}">
                <a16:creationId xmlns:a16="http://schemas.microsoft.com/office/drawing/2014/main" id="{B6E2D132-E586-4EDC-87DA-DF5912CD3059}"/>
              </a:ext>
            </a:extLst>
          </p:cNvPr>
          <p:cNvSpPr txBox="1"/>
          <p:nvPr userDrawn="1"/>
        </p:nvSpPr>
        <p:spPr>
          <a:xfrm>
            <a:off x="4891714" y="4559706"/>
            <a:ext cx="1684388" cy="1862048"/>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ZA" sz="1100" b="1" i="0" kern="1200" dirty="0">
                <a:solidFill>
                  <a:schemeClr val="bg1"/>
                </a:solidFill>
                <a:effectLst/>
                <a:latin typeface="Avenir bold"/>
                <a:ea typeface="+mn-ea"/>
                <a:cs typeface="+mn-cs"/>
              </a:rPr>
              <a:t>Malaysia </a:t>
            </a:r>
          </a:p>
          <a:p>
            <a:endParaRPr lang="en-ZA" sz="500" b="0" i="0" kern="1200" dirty="0">
              <a:solidFill>
                <a:schemeClr val="bg1"/>
              </a:solidFill>
              <a:effectLst/>
              <a:latin typeface="Avenir bold"/>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900" kern="1200" dirty="0">
                <a:solidFill>
                  <a:schemeClr val="bg1"/>
                </a:solidFill>
                <a:effectLst/>
                <a:latin typeface="Avenir Next" panose="020B0503020202020204" pitchFamily="34" charset="0"/>
                <a:ea typeface="+mn-ea"/>
                <a:cs typeface="+mn-cs"/>
              </a:rPr>
              <a:t>Unit No.C-7-4</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900" kern="1200" dirty="0">
                <a:solidFill>
                  <a:schemeClr val="bg1"/>
                </a:solidFill>
                <a:effectLst/>
                <a:latin typeface="Avenir Next" panose="020B0503020202020204" pitchFamily="34" charset="0"/>
                <a:ea typeface="+mn-ea"/>
                <a:cs typeface="+mn-cs"/>
              </a:rPr>
              <a:t>Wisma Goshen, Plaza Pantai</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900" kern="1200" dirty="0">
                <a:solidFill>
                  <a:schemeClr val="bg1"/>
                </a:solidFill>
                <a:effectLst/>
                <a:latin typeface="Avenir Next" panose="020B0503020202020204" pitchFamily="34" charset="0"/>
                <a:ea typeface="+mn-ea"/>
                <a:cs typeface="+mn-cs"/>
              </a:rPr>
              <a:t>No.5 Persiaran Pantai </a:t>
            </a:r>
            <a:r>
              <a:rPr lang="en-GB" sz="900" kern="1200" dirty="0" err="1">
                <a:solidFill>
                  <a:schemeClr val="bg1"/>
                </a:solidFill>
                <a:effectLst/>
                <a:latin typeface="Avenir Next" panose="020B0503020202020204" pitchFamily="34" charset="0"/>
                <a:ea typeface="+mn-ea"/>
                <a:cs typeface="+mn-cs"/>
              </a:rPr>
              <a:t>Baru</a:t>
            </a:r>
            <a:endParaRPr lang="en-GB" sz="900" kern="1200" dirty="0">
              <a:solidFill>
                <a:schemeClr val="bg1"/>
              </a:solidFill>
              <a:effectLst/>
              <a:latin typeface="Avenir Next" panose="020B0503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900" kern="1200" dirty="0">
                <a:solidFill>
                  <a:schemeClr val="bg1"/>
                </a:solidFill>
                <a:effectLst/>
                <a:latin typeface="Avenir Next" panose="020B0503020202020204" pitchFamily="34" charset="0"/>
                <a:ea typeface="+mn-ea"/>
                <a:cs typeface="+mn-cs"/>
              </a:rPr>
              <a:t>59200 Kuala Lumpur</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900" kern="1200" dirty="0">
                <a:solidFill>
                  <a:schemeClr val="bg1"/>
                </a:solidFill>
                <a:effectLst/>
                <a:latin typeface="Avenir Next" panose="020B0503020202020204" pitchFamily="34" charset="0"/>
                <a:ea typeface="+mn-ea"/>
                <a:cs typeface="+mn-cs"/>
              </a:rPr>
              <a:t>Malaysia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900" kern="1200" dirty="0">
              <a:solidFill>
                <a:schemeClr val="bg1"/>
              </a:solidFill>
              <a:effectLst/>
              <a:latin typeface="Avenir Next" panose="020B0503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ZA" sz="900" kern="1200" dirty="0">
              <a:solidFill>
                <a:schemeClr val="bg1"/>
              </a:solidFill>
              <a:effectLst/>
              <a:latin typeface="+mj-lt"/>
              <a:ea typeface="+mn-ea"/>
              <a:cs typeface="+mn-cs"/>
            </a:endParaRPr>
          </a:p>
          <a:p>
            <a:r>
              <a:rPr lang="en-ZA" sz="900" kern="1200" dirty="0">
                <a:solidFill>
                  <a:schemeClr val="bg1"/>
                </a:solidFill>
                <a:effectLst/>
                <a:latin typeface="+mj-lt"/>
                <a:ea typeface="+mn-ea"/>
                <a:cs typeface="+mn-cs"/>
              </a:rPr>
              <a:t>+60 3 2284 6200</a:t>
            </a:r>
          </a:p>
          <a:p>
            <a:endParaRPr lang="en-ZA" sz="900" kern="1200" dirty="0">
              <a:solidFill>
                <a:schemeClr val="bg1"/>
              </a:solidFill>
              <a:effectLst/>
              <a:latin typeface="+mj-lt"/>
              <a:ea typeface="+mn-ea"/>
              <a:cs typeface="+mn-cs"/>
            </a:endParaRPr>
          </a:p>
          <a:p>
            <a:r>
              <a:rPr lang="en-ZA" sz="900" kern="1200" dirty="0">
                <a:solidFill>
                  <a:schemeClr val="bg1"/>
                </a:solidFill>
                <a:effectLst/>
                <a:latin typeface="+mj-lt"/>
                <a:ea typeface="+mn-ea"/>
                <a:cs typeface="+mn-cs"/>
              </a:rPr>
              <a:t>Monday to Friday</a:t>
            </a:r>
          </a:p>
          <a:p>
            <a:r>
              <a:rPr lang="en-ZA" sz="900" kern="1200" dirty="0">
                <a:solidFill>
                  <a:schemeClr val="bg1"/>
                </a:solidFill>
                <a:effectLst/>
                <a:latin typeface="+mj-lt"/>
                <a:ea typeface="+mn-ea"/>
                <a:cs typeface="+mn-cs"/>
              </a:rPr>
              <a:t>09:00 – 17:00</a:t>
            </a:r>
          </a:p>
        </p:txBody>
      </p:sp>
      <p:sp>
        <p:nvSpPr>
          <p:cNvPr id="23" name="TextBox 2">
            <a:extLst>
              <a:ext uri="{FF2B5EF4-FFF2-40B4-BE49-F238E27FC236}">
                <a16:creationId xmlns:a16="http://schemas.microsoft.com/office/drawing/2014/main" id="{094FBE09-2516-4A22-AF3F-01F71E67A8FE}"/>
              </a:ext>
            </a:extLst>
          </p:cNvPr>
          <p:cNvSpPr txBox="1"/>
          <p:nvPr userDrawn="1"/>
        </p:nvSpPr>
        <p:spPr>
          <a:xfrm>
            <a:off x="7101357" y="4556936"/>
            <a:ext cx="1979810" cy="1877437"/>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ZA" sz="1100" b="1" i="0" kern="1200" dirty="0">
                <a:solidFill>
                  <a:schemeClr val="bg1"/>
                </a:solidFill>
                <a:effectLst/>
                <a:latin typeface="Avenir bold"/>
                <a:ea typeface="+mn-ea"/>
                <a:cs typeface="+mn-cs"/>
              </a:rPr>
              <a:t>China</a:t>
            </a:r>
          </a:p>
          <a:p>
            <a:endParaRPr lang="en-ZA" sz="500" b="0" i="0" kern="1200" dirty="0">
              <a:solidFill>
                <a:schemeClr val="bg1"/>
              </a:solidFill>
              <a:effectLst/>
              <a:latin typeface="Avenir bold"/>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ZA" sz="900" b="0" i="0" kern="1200" dirty="0">
                <a:solidFill>
                  <a:schemeClr val="bg1"/>
                </a:solidFill>
                <a:effectLst/>
                <a:latin typeface="+mj-lt"/>
                <a:ea typeface="+mn-ea"/>
                <a:cs typeface="Calibri" panose="020F0502020204030204" pitchFamily="34" charset="0"/>
              </a:rPr>
              <a:t>LG2-T1, Tower C</a:t>
            </a:r>
            <a:br>
              <a:rPr lang="en-ZA" sz="900" dirty="0">
                <a:solidFill>
                  <a:schemeClr val="bg1"/>
                </a:solidFill>
                <a:latin typeface="+mj-lt"/>
                <a:cs typeface="Calibri" panose="020F0502020204030204" pitchFamily="34" charset="0"/>
              </a:rPr>
            </a:br>
            <a:r>
              <a:rPr lang="en-ZA" sz="900" b="0" i="0" kern="1200" dirty="0">
                <a:solidFill>
                  <a:schemeClr val="bg1"/>
                </a:solidFill>
                <a:effectLst/>
                <a:latin typeface="+mj-lt"/>
                <a:ea typeface="+mn-ea"/>
                <a:cs typeface="Calibri" panose="020F0502020204030204" pitchFamily="34" charset="0"/>
              </a:rPr>
              <a:t>COFCO Plaza</a:t>
            </a:r>
            <a:br>
              <a:rPr lang="en-ZA" sz="900" dirty="0">
                <a:solidFill>
                  <a:schemeClr val="bg1"/>
                </a:solidFill>
                <a:latin typeface="+mj-lt"/>
                <a:cs typeface="Calibri" panose="020F0502020204030204" pitchFamily="34" charset="0"/>
              </a:rPr>
            </a:br>
            <a:r>
              <a:rPr lang="en-ZA" sz="900" b="0" i="0" kern="1200" dirty="0">
                <a:solidFill>
                  <a:schemeClr val="bg1"/>
                </a:solidFill>
                <a:effectLst/>
                <a:latin typeface="+mj-lt"/>
                <a:ea typeface="+mn-ea"/>
                <a:cs typeface="Calibri" panose="020F0502020204030204" pitchFamily="34" charset="0"/>
              </a:rPr>
              <a:t>No. 8 </a:t>
            </a:r>
            <a:r>
              <a:rPr lang="en-ZA" sz="900" b="0" i="0" kern="1200" dirty="0" err="1">
                <a:solidFill>
                  <a:schemeClr val="bg1"/>
                </a:solidFill>
                <a:effectLst/>
                <a:latin typeface="+mj-lt"/>
                <a:ea typeface="+mn-ea"/>
                <a:cs typeface="Calibri" panose="020F0502020204030204" pitchFamily="34" charset="0"/>
              </a:rPr>
              <a:t>Jianguomennei</a:t>
            </a:r>
            <a:r>
              <a:rPr lang="en-ZA" sz="900" b="0" i="0" kern="1200" dirty="0">
                <a:solidFill>
                  <a:schemeClr val="bg1"/>
                </a:solidFill>
                <a:effectLst/>
                <a:latin typeface="+mj-lt"/>
                <a:ea typeface="+mn-ea"/>
                <a:cs typeface="Calibri" panose="020F0502020204030204" pitchFamily="34" charset="0"/>
              </a:rPr>
              <a:t> Avenue</a:t>
            </a:r>
            <a:br>
              <a:rPr lang="en-ZA" sz="900" dirty="0">
                <a:solidFill>
                  <a:schemeClr val="bg1"/>
                </a:solidFill>
                <a:latin typeface="+mj-lt"/>
                <a:cs typeface="Calibri" panose="020F0502020204030204" pitchFamily="34" charset="0"/>
              </a:rPr>
            </a:br>
            <a:r>
              <a:rPr lang="en-ZA" sz="900" b="0" i="0" kern="1200" dirty="0" err="1">
                <a:solidFill>
                  <a:schemeClr val="bg1"/>
                </a:solidFill>
                <a:effectLst/>
                <a:latin typeface="+mj-lt"/>
                <a:ea typeface="+mn-ea"/>
                <a:cs typeface="Calibri" panose="020F0502020204030204" pitchFamily="34" charset="0"/>
              </a:rPr>
              <a:t>Dongcheng</a:t>
            </a:r>
            <a:r>
              <a:rPr lang="en-ZA" sz="900" b="0" i="0" kern="1200" dirty="0">
                <a:solidFill>
                  <a:schemeClr val="bg1"/>
                </a:solidFill>
                <a:effectLst/>
                <a:latin typeface="+mj-lt"/>
                <a:ea typeface="+mn-ea"/>
                <a:cs typeface="Calibri" panose="020F0502020204030204" pitchFamily="34" charset="0"/>
              </a:rPr>
              <a:t> District</a:t>
            </a:r>
            <a:br>
              <a:rPr lang="en-ZA" sz="900" dirty="0">
                <a:solidFill>
                  <a:schemeClr val="bg1"/>
                </a:solidFill>
                <a:latin typeface="+mj-lt"/>
                <a:cs typeface="Calibri" panose="020F0502020204030204" pitchFamily="34" charset="0"/>
              </a:rPr>
            </a:br>
            <a:r>
              <a:rPr lang="en-ZA" sz="900" b="0" i="0" kern="1200" dirty="0">
                <a:solidFill>
                  <a:schemeClr val="bg1"/>
                </a:solidFill>
                <a:effectLst/>
                <a:latin typeface="+mj-lt"/>
                <a:ea typeface="+mn-ea"/>
                <a:cs typeface="Calibri" panose="020F0502020204030204" pitchFamily="34" charset="0"/>
              </a:rPr>
              <a:t>Beijing 100005</a:t>
            </a:r>
            <a:br>
              <a:rPr lang="en-ZA" sz="900" dirty="0">
                <a:solidFill>
                  <a:schemeClr val="bg1"/>
                </a:solidFill>
                <a:latin typeface="+mj-lt"/>
                <a:cs typeface="Calibri" panose="020F0502020204030204" pitchFamily="34" charset="0"/>
              </a:rPr>
            </a:br>
            <a:r>
              <a:rPr lang="en-ZA" sz="900" b="0" i="0" kern="1200" dirty="0">
                <a:solidFill>
                  <a:schemeClr val="bg1"/>
                </a:solidFill>
                <a:effectLst/>
                <a:latin typeface="+mj-lt"/>
                <a:ea typeface="+mn-ea"/>
                <a:cs typeface="Calibri" panose="020F0502020204030204" pitchFamily="34" charset="0"/>
              </a:rPr>
              <a:t>China</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ZA" sz="1000" kern="1200" dirty="0">
              <a:solidFill>
                <a:schemeClr val="bg1"/>
              </a:solidFill>
              <a:effectLst/>
              <a:latin typeface="+mj-lt"/>
              <a:ea typeface="+mn-ea"/>
              <a:cs typeface="Calibri" panose="020F0502020204030204" pitchFamily="34" charset="0"/>
            </a:endParaRPr>
          </a:p>
          <a:p>
            <a:r>
              <a:rPr lang="en-ZA" sz="900" kern="1200" dirty="0">
                <a:solidFill>
                  <a:schemeClr val="bg1"/>
                </a:solidFill>
                <a:effectLst/>
                <a:latin typeface="+mj-lt"/>
                <a:ea typeface="+mn-ea"/>
                <a:cs typeface="+mn-cs"/>
              </a:rPr>
              <a:t>+86 10 6520 4030</a:t>
            </a:r>
          </a:p>
          <a:p>
            <a:endParaRPr lang="en-ZA" sz="900" kern="1200" dirty="0">
              <a:solidFill>
                <a:schemeClr val="bg1"/>
              </a:solidFill>
              <a:effectLst/>
              <a:latin typeface="+mj-lt"/>
              <a:ea typeface="+mn-ea"/>
              <a:cs typeface="+mn-cs"/>
            </a:endParaRPr>
          </a:p>
          <a:p>
            <a:r>
              <a:rPr lang="en-ZA" sz="900" kern="1200" dirty="0">
                <a:solidFill>
                  <a:schemeClr val="bg1"/>
                </a:solidFill>
                <a:effectLst/>
                <a:latin typeface="+mj-lt"/>
                <a:ea typeface="+mn-ea"/>
                <a:cs typeface="+mn-cs"/>
              </a:rPr>
              <a:t>Monday to Friday</a:t>
            </a:r>
          </a:p>
          <a:p>
            <a:r>
              <a:rPr lang="en-ZA" sz="900" kern="1200" dirty="0">
                <a:solidFill>
                  <a:schemeClr val="bg1"/>
                </a:solidFill>
                <a:effectLst/>
                <a:latin typeface="+mj-lt"/>
                <a:ea typeface="+mn-ea"/>
                <a:cs typeface="+mn-cs"/>
              </a:rPr>
              <a:t>09:30 – 18:30</a:t>
            </a:r>
          </a:p>
        </p:txBody>
      </p:sp>
      <p:sp>
        <p:nvSpPr>
          <p:cNvPr id="24" name="TextBox 2">
            <a:extLst>
              <a:ext uri="{FF2B5EF4-FFF2-40B4-BE49-F238E27FC236}">
                <a16:creationId xmlns:a16="http://schemas.microsoft.com/office/drawing/2014/main" id="{157FE41A-C2E3-4564-B71D-D43CFB2DE65C}"/>
              </a:ext>
            </a:extLst>
          </p:cNvPr>
          <p:cNvSpPr txBox="1"/>
          <p:nvPr userDrawn="1"/>
        </p:nvSpPr>
        <p:spPr>
          <a:xfrm>
            <a:off x="9588353" y="4580140"/>
            <a:ext cx="1605283" cy="1862048"/>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ZA" sz="1100" b="1" i="0" kern="1200" dirty="0">
                <a:solidFill>
                  <a:schemeClr val="bg1"/>
                </a:solidFill>
                <a:effectLst/>
                <a:latin typeface="Avenir bold"/>
                <a:ea typeface="+mn-ea"/>
                <a:cs typeface="+mn-cs"/>
              </a:rPr>
              <a:t>Singapore</a:t>
            </a:r>
          </a:p>
          <a:p>
            <a:endParaRPr lang="en-ZA" sz="500" b="0" i="0" kern="1200" dirty="0">
              <a:solidFill>
                <a:schemeClr val="bg1"/>
              </a:solidFill>
              <a:effectLst/>
              <a:latin typeface="Avenir bold"/>
              <a:ea typeface="+mn-ea"/>
              <a:cs typeface="+mn-cs"/>
            </a:endParaRPr>
          </a:p>
          <a:p>
            <a:r>
              <a:rPr lang="en-ZA" sz="900" kern="1200" dirty="0">
                <a:solidFill>
                  <a:schemeClr val="bg1"/>
                </a:solidFill>
                <a:effectLst/>
                <a:latin typeface="+mj-lt"/>
                <a:ea typeface="+mn-ea"/>
                <a:cs typeface="+mn-cs"/>
              </a:rPr>
              <a:t>100 Victoria Street</a:t>
            </a:r>
          </a:p>
          <a:p>
            <a:r>
              <a:rPr lang="en-ZA" sz="900" kern="1200" dirty="0">
                <a:solidFill>
                  <a:schemeClr val="bg1"/>
                </a:solidFill>
                <a:effectLst/>
                <a:latin typeface="+mj-lt"/>
                <a:ea typeface="+mn-ea"/>
                <a:cs typeface="+mn-cs"/>
              </a:rPr>
              <a:t>#13-01/02</a:t>
            </a:r>
          </a:p>
          <a:p>
            <a:r>
              <a:rPr lang="en-ZA" sz="900" kern="1200" dirty="0">
                <a:solidFill>
                  <a:schemeClr val="bg1"/>
                </a:solidFill>
                <a:effectLst/>
                <a:latin typeface="+mj-lt"/>
                <a:ea typeface="+mn-ea"/>
                <a:cs typeface="+mn-cs"/>
              </a:rPr>
              <a:t>National Library Building</a:t>
            </a:r>
          </a:p>
          <a:p>
            <a:r>
              <a:rPr lang="en-ZA" sz="900" kern="1200" dirty="0">
                <a:solidFill>
                  <a:schemeClr val="bg1"/>
                </a:solidFill>
                <a:effectLst/>
                <a:latin typeface="+mj-lt"/>
                <a:ea typeface="+mn-ea"/>
                <a:cs typeface="+mn-cs"/>
              </a:rPr>
              <a:t>Singapore</a:t>
            </a:r>
          </a:p>
          <a:p>
            <a:r>
              <a:rPr lang="en-ZA" sz="900" kern="1200" dirty="0">
                <a:solidFill>
                  <a:schemeClr val="bg1"/>
                </a:solidFill>
                <a:effectLst/>
                <a:latin typeface="+mj-lt"/>
                <a:ea typeface="+mn-ea"/>
                <a:cs typeface="+mn-cs"/>
              </a:rPr>
              <a:t>188064</a:t>
            </a:r>
          </a:p>
          <a:p>
            <a:endParaRPr lang="en-ZA" sz="900" kern="1200" dirty="0">
              <a:solidFill>
                <a:schemeClr val="bg1"/>
              </a:solidFill>
              <a:effectLst/>
              <a:latin typeface="+mj-lt"/>
              <a:ea typeface="+mn-ea"/>
              <a:cs typeface="+mn-cs"/>
            </a:endParaRPr>
          </a:p>
          <a:p>
            <a:endParaRPr lang="en-ZA" sz="900" kern="1200" dirty="0">
              <a:solidFill>
                <a:schemeClr val="bg1"/>
              </a:solidFill>
              <a:effectLst/>
              <a:latin typeface="+mj-lt"/>
              <a:ea typeface="+mn-ea"/>
              <a:cs typeface="+mn-cs"/>
            </a:endParaRPr>
          </a:p>
          <a:p>
            <a:r>
              <a:rPr lang="en-ZA" sz="900" kern="1200" dirty="0">
                <a:solidFill>
                  <a:schemeClr val="bg1"/>
                </a:solidFill>
                <a:effectLst/>
                <a:latin typeface="+mj-lt"/>
                <a:ea typeface="+mn-ea"/>
                <a:cs typeface="+mn-cs"/>
              </a:rPr>
              <a:t>+65 6580 4555</a:t>
            </a:r>
          </a:p>
          <a:p>
            <a:endParaRPr lang="en-ZA" sz="900" kern="1200" dirty="0">
              <a:solidFill>
                <a:schemeClr val="bg1"/>
              </a:solidFill>
              <a:effectLst/>
              <a:latin typeface="+mj-lt"/>
              <a:ea typeface="+mn-ea"/>
              <a:cs typeface="+mn-cs"/>
            </a:endParaRPr>
          </a:p>
          <a:p>
            <a:r>
              <a:rPr lang="en-ZA" sz="900" kern="1200" dirty="0">
                <a:solidFill>
                  <a:schemeClr val="bg1"/>
                </a:solidFill>
                <a:effectLst/>
                <a:latin typeface="+mj-lt"/>
                <a:ea typeface="+mn-ea"/>
                <a:cs typeface="+mn-cs"/>
              </a:rPr>
              <a:t>Monday to Friday</a:t>
            </a:r>
          </a:p>
          <a:p>
            <a:r>
              <a:rPr lang="en-ZA" sz="900" kern="1200" dirty="0">
                <a:solidFill>
                  <a:schemeClr val="bg1"/>
                </a:solidFill>
                <a:effectLst/>
                <a:latin typeface="+mj-lt"/>
                <a:ea typeface="+mn-ea"/>
                <a:cs typeface="+mn-cs"/>
              </a:rPr>
              <a:t>09:30 – 17:00</a:t>
            </a:r>
          </a:p>
        </p:txBody>
      </p:sp>
      <p:cxnSp>
        <p:nvCxnSpPr>
          <p:cNvPr id="26" name="Straight Connector 25">
            <a:extLst>
              <a:ext uri="{FF2B5EF4-FFF2-40B4-BE49-F238E27FC236}">
                <a16:creationId xmlns:a16="http://schemas.microsoft.com/office/drawing/2014/main" id="{FDFE3F10-F572-4AB8-8173-F62EF2DE73BC}"/>
              </a:ext>
            </a:extLst>
          </p:cNvPr>
          <p:cNvCxnSpPr/>
          <p:nvPr userDrawn="1"/>
        </p:nvCxnSpPr>
        <p:spPr>
          <a:xfrm>
            <a:off x="2760453" y="4580140"/>
            <a:ext cx="0" cy="1841354"/>
          </a:xfrm>
          <a:prstGeom prst="line">
            <a:avLst/>
          </a:prstGeom>
          <a:ln>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791061AB-D859-4499-8AF4-568987AFB334}"/>
              </a:ext>
            </a:extLst>
          </p:cNvPr>
          <p:cNvCxnSpPr/>
          <p:nvPr userDrawn="1"/>
        </p:nvCxnSpPr>
        <p:spPr>
          <a:xfrm>
            <a:off x="4612257" y="4580140"/>
            <a:ext cx="0" cy="1841354"/>
          </a:xfrm>
          <a:prstGeom prst="line">
            <a:avLst/>
          </a:prstGeom>
          <a:ln>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5D7A08CB-9A89-4BEE-9A1F-14CD3A36F072}"/>
              </a:ext>
            </a:extLst>
          </p:cNvPr>
          <p:cNvCxnSpPr/>
          <p:nvPr userDrawn="1"/>
        </p:nvCxnSpPr>
        <p:spPr>
          <a:xfrm>
            <a:off x="6695172" y="4569618"/>
            <a:ext cx="0" cy="1841354"/>
          </a:xfrm>
          <a:prstGeom prst="line">
            <a:avLst/>
          </a:prstGeom>
          <a:ln>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C6A0B994-503F-4EE3-8C02-AF0C0EAE8BAA}"/>
              </a:ext>
            </a:extLst>
          </p:cNvPr>
          <p:cNvCxnSpPr/>
          <p:nvPr userDrawn="1"/>
        </p:nvCxnSpPr>
        <p:spPr>
          <a:xfrm>
            <a:off x="9261895" y="4602029"/>
            <a:ext cx="0" cy="1841354"/>
          </a:xfrm>
          <a:prstGeom prst="line">
            <a:avLst/>
          </a:prstGeom>
          <a:ln>
            <a:solidFill>
              <a:schemeClr val="bg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189972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1/31/2024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1/31/2024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1/31/2024</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1/31/2024</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1/31/2024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ADCB76-D40D-C7E0-F8F2-657D19B7FE9D}"/>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6B78C735-0E71-0C18-CBEF-436D499FDD0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F92A0D57-3DCF-0EB6-18C9-3CC61E60AF9C}"/>
              </a:ext>
            </a:extLst>
          </p:cNvPr>
          <p:cNvSpPr>
            <a:spLocks noGrp="1"/>
          </p:cNvSpPr>
          <p:nvPr>
            <p:ph type="dt" sz="half" idx="10"/>
          </p:nvPr>
        </p:nvSpPr>
        <p:spPr/>
        <p:txBody>
          <a:bodyPr/>
          <a:lstStyle/>
          <a:p>
            <a:fld id="{5F5FDEAF-D2A0-E34B-B070-BB4C392FEF0D}" type="datetimeFigureOut">
              <a:rPr lang="en-US" smtClean="0"/>
              <a:t>1/31/2024</a:t>
            </a:fld>
            <a:endParaRPr lang="en-US"/>
          </a:p>
        </p:txBody>
      </p:sp>
      <p:sp>
        <p:nvSpPr>
          <p:cNvPr id="5" name="Footer Placeholder 4">
            <a:extLst>
              <a:ext uri="{FF2B5EF4-FFF2-40B4-BE49-F238E27FC236}">
                <a16:creationId xmlns:a16="http://schemas.microsoft.com/office/drawing/2014/main" id="{B2DEE710-18BB-AC1A-6A26-B86A2A6F48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935B5C-22CE-E64C-C89A-9C1EF23FABFE}"/>
              </a:ext>
            </a:extLst>
          </p:cNvPr>
          <p:cNvSpPr>
            <a:spLocks noGrp="1"/>
          </p:cNvSpPr>
          <p:nvPr>
            <p:ph type="sldNum" sz="quarter" idx="12"/>
          </p:nvPr>
        </p:nvSpPr>
        <p:spPr/>
        <p:txBody>
          <a:bodyPr/>
          <a:lstStyle/>
          <a:p>
            <a:fld id="{7F984676-1EE2-714E-A525-0AEC233F8E21}" type="slidenum">
              <a:rPr lang="en-US" smtClean="0"/>
              <a:t>‹#›</a:t>
            </a:fld>
            <a:endParaRPr lang="en-US"/>
          </a:p>
        </p:txBody>
      </p:sp>
    </p:spTree>
    <p:extLst>
      <p:ext uri="{BB962C8B-B14F-4D97-AF65-F5344CB8AC3E}">
        <p14:creationId xmlns:p14="http://schemas.microsoft.com/office/powerpoint/2010/main" val="39997155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F771C2-12B0-D4A8-B51C-688FA0379552}"/>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03A31C8E-61FB-AD05-4DF5-CAC9918D808C}"/>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DAED844-71BF-0CF6-ACFA-C5A510F09264}"/>
              </a:ext>
            </a:extLst>
          </p:cNvPr>
          <p:cNvSpPr>
            <a:spLocks noGrp="1"/>
          </p:cNvSpPr>
          <p:nvPr>
            <p:ph type="dt" sz="half" idx="10"/>
          </p:nvPr>
        </p:nvSpPr>
        <p:spPr/>
        <p:txBody>
          <a:bodyPr/>
          <a:lstStyle/>
          <a:p>
            <a:fld id="{5F5FDEAF-D2A0-E34B-B070-BB4C392FEF0D}" type="datetimeFigureOut">
              <a:rPr lang="en-US" smtClean="0"/>
              <a:t>1/31/2024</a:t>
            </a:fld>
            <a:endParaRPr lang="en-US"/>
          </a:p>
        </p:txBody>
      </p:sp>
      <p:sp>
        <p:nvSpPr>
          <p:cNvPr id="5" name="Footer Placeholder 4">
            <a:extLst>
              <a:ext uri="{FF2B5EF4-FFF2-40B4-BE49-F238E27FC236}">
                <a16:creationId xmlns:a16="http://schemas.microsoft.com/office/drawing/2014/main" id="{84E08C5E-1BA2-6538-2EF7-DC67562B38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0468EE-FC32-65E7-A66D-41B1AE507641}"/>
              </a:ext>
            </a:extLst>
          </p:cNvPr>
          <p:cNvSpPr>
            <a:spLocks noGrp="1"/>
          </p:cNvSpPr>
          <p:nvPr>
            <p:ph type="sldNum" sz="quarter" idx="12"/>
          </p:nvPr>
        </p:nvSpPr>
        <p:spPr/>
        <p:txBody>
          <a:bodyPr/>
          <a:lstStyle/>
          <a:p>
            <a:fld id="{7F984676-1EE2-714E-A525-0AEC233F8E21}" type="slidenum">
              <a:rPr lang="en-US" smtClean="0"/>
              <a:t>‹#›</a:t>
            </a:fld>
            <a:endParaRPr lang="en-US"/>
          </a:p>
        </p:txBody>
      </p:sp>
    </p:spTree>
    <p:extLst>
      <p:ext uri="{BB962C8B-B14F-4D97-AF65-F5344CB8AC3E}">
        <p14:creationId xmlns:p14="http://schemas.microsoft.com/office/powerpoint/2010/main" val="318074740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4E7261-BC27-4382-A7A2-5947F696A8C9}"/>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F18A0651-7F6F-9F3F-44B7-3BF8F6DB9EA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3D5ACEF6-BD4C-B1C5-3C79-07DF6130D3A0}"/>
              </a:ext>
            </a:extLst>
          </p:cNvPr>
          <p:cNvSpPr>
            <a:spLocks noGrp="1"/>
          </p:cNvSpPr>
          <p:nvPr>
            <p:ph type="dt" sz="half" idx="10"/>
          </p:nvPr>
        </p:nvSpPr>
        <p:spPr/>
        <p:txBody>
          <a:bodyPr/>
          <a:lstStyle/>
          <a:p>
            <a:fld id="{5F5FDEAF-D2A0-E34B-B070-BB4C392FEF0D}" type="datetimeFigureOut">
              <a:rPr lang="en-US" smtClean="0"/>
              <a:t>1/31/2024</a:t>
            </a:fld>
            <a:endParaRPr lang="en-US"/>
          </a:p>
        </p:txBody>
      </p:sp>
      <p:sp>
        <p:nvSpPr>
          <p:cNvPr id="5" name="Footer Placeholder 4">
            <a:extLst>
              <a:ext uri="{FF2B5EF4-FFF2-40B4-BE49-F238E27FC236}">
                <a16:creationId xmlns:a16="http://schemas.microsoft.com/office/drawing/2014/main" id="{A046A726-B452-7F5D-28AF-FEBCB3E897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2A4D21-593A-5BE2-AB01-AA6F14CB35F6}"/>
              </a:ext>
            </a:extLst>
          </p:cNvPr>
          <p:cNvSpPr>
            <a:spLocks noGrp="1"/>
          </p:cNvSpPr>
          <p:nvPr>
            <p:ph type="sldNum" sz="quarter" idx="12"/>
          </p:nvPr>
        </p:nvSpPr>
        <p:spPr/>
        <p:txBody>
          <a:bodyPr/>
          <a:lstStyle/>
          <a:p>
            <a:fld id="{7F984676-1EE2-714E-A525-0AEC233F8E21}" type="slidenum">
              <a:rPr lang="en-US" smtClean="0"/>
              <a:t>‹#›</a:t>
            </a:fld>
            <a:endParaRPr lang="en-US"/>
          </a:p>
        </p:txBody>
      </p:sp>
    </p:spTree>
    <p:extLst>
      <p:ext uri="{BB962C8B-B14F-4D97-AF65-F5344CB8AC3E}">
        <p14:creationId xmlns:p14="http://schemas.microsoft.com/office/powerpoint/2010/main" val="53708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Slide option 3">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8C0A3F9-C305-4188-8A13-DCCF0946A80F}"/>
              </a:ext>
            </a:extLst>
          </p:cNvPr>
          <p:cNvSpPr/>
          <p:nvPr userDrawn="1"/>
        </p:nvSpPr>
        <p:spPr>
          <a:xfrm>
            <a:off x="0" y="0"/>
            <a:ext cx="12192000" cy="6858000"/>
          </a:xfrm>
          <a:prstGeom prst="rect">
            <a:avLst/>
          </a:prstGeom>
          <a:solidFill>
            <a:srgbClr val="0024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pic>
        <p:nvPicPr>
          <p:cNvPr id="7" name="Picture 6" descr="A picture containing drawing&#10;&#10;Description automatically generated">
            <a:extLst>
              <a:ext uri="{FF2B5EF4-FFF2-40B4-BE49-F238E27FC236}">
                <a16:creationId xmlns:a16="http://schemas.microsoft.com/office/drawing/2014/main" id="{F4B53D88-283F-4991-A956-367F128EE66F}"/>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2501026" y="846486"/>
            <a:ext cx="7483384" cy="5646290"/>
          </a:xfrm>
          <a:prstGeom prst="rect">
            <a:avLst/>
          </a:prstGeom>
        </p:spPr>
      </p:pic>
    </p:spTree>
    <p:extLst>
      <p:ext uri="{BB962C8B-B14F-4D97-AF65-F5344CB8AC3E}">
        <p14:creationId xmlns:p14="http://schemas.microsoft.com/office/powerpoint/2010/main" val="102607337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393119-8B57-016C-A12A-5971A56BE5C9}"/>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7EDD91F1-5D00-2373-8EED-205FE1D75BC7}"/>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73A2143D-E3C7-73CE-46AD-FC22242F2411}"/>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0E2B4E9D-FF67-865E-5565-97F0DAA1D5DE}"/>
              </a:ext>
            </a:extLst>
          </p:cNvPr>
          <p:cNvSpPr>
            <a:spLocks noGrp="1"/>
          </p:cNvSpPr>
          <p:nvPr>
            <p:ph type="dt" sz="half" idx="10"/>
          </p:nvPr>
        </p:nvSpPr>
        <p:spPr/>
        <p:txBody>
          <a:bodyPr/>
          <a:lstStyle/>
          <a:p>
            <a:fld id="{5F5FDEAF-D2A0-E34B-B070-BB4C392FEF0D}" type="datetimeFigureOut">
              <a:rPr lang="en-US" smtClean="0"/>
              <a:t>1/31/2024</a:t>
            </a:fld>
            <a:endParaRPr lang="en-US"/>
          </a:p>
        </p:txBody>
      </p:sp>
      <p:sp>
        <p:nvSpPr>
          <p:cNvPr id="6" name="Footer Placeholder 5">
            <a:extLst>
              <a:ext uri="{FF2B5EF4-FFF2-40B4-BE49-F238E27FC236}">
                <a16:creationId xmlns:a16="http://schemas.microsoft.com/office/drawing/2014/main" id="{DE48DB4E-9721-424B-428C-345A371BE47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BA800EC-C82D-E488-B1F2-9B9F95D8E7D8}"/>
              </a:ext>
            </a:extLst>
          </p:cNvPr>
          <p:cNvSpPr>
            <a:spLocks noGrp="1"/>
          </p:cNvSpPr>
          <p:nvPr>
            <p:ph type="sldNum" sz="quarter" idx="12"/>
          </p:nvPr>
        </p:nvSpPr>
        <p:spPr/>
        <p:txBody>
          <a:bodyPr/>
          <a:lstStyle/>
          <a:p>
            <a:fld id="{7F984676-1EE2-714E-A525-0AEC233F8E21}" type="slidenum">
              <a:rPr lang="en-US" smtClean="0"/>
              <a:t>‹#›</a:t>
            </a:fld>
            <a:endParaRPr lang="en-US"/>
          </a:p>
        </p:txBody>
      </p:sp>
    </p:spTree>
    <p:extLst>
      <p:ext uri="{BB962C8B-B14F-4D97-AF65-F5344CB8AC3E}">
        <p14:creationId xmlns:p14="http://schemas.microsoft.com/office/powerpoint/2010/main" val="3462745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1ADAA-5168-9D07-A4EB-5D5C2E4A064A}"/>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470282C4-C55A-D39E-AE67-B08E89EC55A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2F5D0065-8060-51D3-8925-8AD856B29184}"/>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8A1446E5-6AE4-AFEA-7F48-890B08BEABB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B78E83F5-0969-ADFC-9CA9-A944DFF936FB}"/>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B106AD19-F5AA-A540-94FC-E6DABF21AD7A}"/>
              </a:ext>
            </a:extLst>
          </p:cNvPr>
          <p:cNvSpPr>
            <a:spLocks noGrp="1"/>
          </p:cNvSpPr>
          <p:nvPr>
            <p:ph type="dt" sz="half" idx="10"/>
          </p:nvPr>
        </p:nvSpPr>
        <p:spPr/>
        <p:txBody>
          <a:bodyPr/>
          <a:lstStyle/>
          <a:p>
            <a:fld id="{5F5FDEAF-D2A0-E34B-B070-BB4C392FEF0D}" type="datetimeFigureOut">
              <a:rPr lang="en-US" smtClean="0"/>
              <a:t>1/31/2024</a:t>
            </a:fld>
            <a:endParaRPr lang="en-US"/>
          </a:p>
        </p:txBody>
      </p:sp>
      <p:sp>
        <p:nvSpPr>
          <p:cNvPr id="8" name="Footer Placeholder 7">
            <a:extLst>
              <a:ext uri="{FF2B5EF4-FFF2-40B4-BE49-F238E27FC236}">
                <a16:creationId xmlns:a16="http://schemas.microsoft.com/office/drawing/2014/main" id="{2E1B4C8A-281F-5C3A-87ED-F9662ECA7D5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7321B61-F944-05CB-79A9-06306ADB0675}"/>
              </a:ext>
            </a:extLst>
          </p:cNvPr>
          <p:cNvSpPr>
            <a:spLocks noGrp="1"/>
          </p:cNvSpPr>
          <p:nvPr>
            <p:ph type="sldNum" sz="quarter" idx="12"/>
          </p:nvPr>
        </p:nvSpPr>
        <p:spPr/>
        <p:txBody>
          <a:bodyPr/>
          <a:lstStyle/>
          <a:p>
            <a:fld id="{7F984676-1EE2-714E-A525-0AEC233F8E21}" type="slidenum">
              <a:rPr lang="en-US" smtClean="0"/>
              <a:t>‹#›</a:t>
            </a:fld>
            <a:endParaRPr lang="en-US"/>
          </a:p>
        </p:txBody>
      </p:sp>
    </p:spTree>
    <p:extLst>
      <p:ext uri="{BB962C8B-B14F-4D97-AF65-F5344CB8AC3E}">
        <p14:creationId xmlns:p14="http://schemas.microsoft.com/office/powerpoint/2010/main" val="25372121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283D3-DED3-D88A-ED94-4F369B5C227A}"/>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325A4357-2B11-790B-FF0B-C9967A8D25B4}"/>
              </a:ext>
            </a:extLst>
          </p:cNvPr>
          <p:cNvSpPr>
            <a:spLocks noGrp="1"/>
          </p:cNvSpPr>
          <p:nvPr>
            <p:ph type="dt" sz="half" idx="10"/>
          </p:nvPr>
        </p:nvSpPr>
        <p:spPr/>
        <p:txBody>
          <a:bodyPr/>
          <a:lstStyle/>
          <a:p>
            <a:fld id="{5F5FDEAF-D2A0-E34B-B070-BB4C392FEF0D}" type="datetimeFigureOut">
              <a:rPr lang="en-US" smtClean="0"/>
              <a:t>1/31/2024</a:t>
            </a:fld>
            <a:endParaRPr lang="en-US"/>
          </a:p>
        </p:txBody>
      </p:sp>
      <p:sp>
        <p:nvSpPr>
          <p:cNvPr id="4" name="Footer Placeholder 3">
            <a:extLst>
              <a:ext uri="{FF2B5EF4-FFF2-40B4-BE49-F238E27FC236}">
                <a16:creationId xmlns:a16="http://schemas.microsoft.com/office/drawing/2014/main" id="{60E45F7C-D07E-01A9-38DD-6DA1F5BE603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7B90CD7-413E-67A9-7799-18DC8E7FE86C}"/>
              </a:ext>
            </a:extLst>
          </p:cNvPr>
          <p:cNvSpPr>
            <a:spLocks noGrp="1"/>
          </p:cNvSpPr>
          <p:nvPr>
            <p:ph type="sldNum" sz="quarter" idx="12"/>
          </p:nvPr>
        </p:nvSpPr>
        <p:spPr/>
        <p:txBody>
          <a:bodyPr/>
          <a:lstStyle/>
          <a:p>
            <a:fld id="{7F984676-1EE2-714E-A525-0AEC233F8E21}" type="slidenum">
              <a:rPr lang="en-US" smtClean="0"/>
              <a:t>‹#›</a:t>
            </a:fld>
            <a:endParaRPr lang="en-US"/>
          </a:p>
        </p:txBody>
      </p:sp>
    </p:spTree>
    <p:extLst>
      <p:ext uri="{BB962C8B-B14F-4D97-AF65-F5344CB8AC3E}">
        <p14:creationId xmlns:p14="http://schemas.microsoft.com/office/powerpoint/2010/main" val="268456535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5C05761-A763-0E1A-E305-6D94CCBFF917}"/>
              </a:ext>
            </a:extLst>
          </p:cNvPr>
          <p:cNvSpPr>
            <a:spLocks noGrp="1"/>
          </p:cNvSpPr>
          <p:nvPr>
            <p:ph type="dt" sz="half" idx="10"/>
          </p:nvPr>
        </p:nvSpPr>
        <p:spPr/>
        <p:txBody>
          <a:bodyPr/>
          <a:lstStyle/>
          <a:p>
            <a:fld id="{5F5FDEAF-D2A0-E34B-B070-BB4C392FEF0D}" type="datetimeFigureOut">
              <a:rPr lang="en-US" smtClean="0"/>
              <a:t>1/31/2024</a:t>
            </a:fld>
            <a:endParaRPr lang="en-US"/>
          </a:p>
        </p:txBody>
      </p:sp>
      <p:sp>
        <p:nvSpPr>
          <p:cNvPr id="3" name="Footer Placeholder 2">
            <a:extLst>
              <a:ext uri="{FF2B5EF4-FFF2-40B4-BE49-F238E27FC236}">
                <a16:creationId xmlns:a16="http://schemas.microsoft.com/office/drawing/2014/main" id="{3B5F0B9C-860D-ACB5-90C4-5C0D83FC499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7577255-BCAB-BBE7-3BD6-6C8B45A6D443}"/>
              </a:ext>
            </a:extLst>
          </p:cNvPr>
          <p:cNvSpPr>
            <a:spLocks noGrp="1"/>
          </p:cNvSpPr>
          <p:nvPr>
            <p:ph type="sldNum" sz="quarter" idx="12"/>
          </p:nvPr>
        </p:nvSpPr>
        <p:spPr/>
        <p:txBody>
          <a:bodyPr/>
          <a:lstStyle/>
          <a:p>
            <a:fld id="{7F984676-1EE2-714E-A525-0AEC233F8E21}" type="slidenum">
              <a:rPr lang="en-US" smtClean="0"/>
              <a:t>‹#›</a:t>
            </a:fld>
            <a:endParaRPr lang="en-US"/>
          </a:p>
        </p:txBody>
      </p:sp>
    </p:spTree>
    <p:extLst>
      <p:ext uri="{BB962C8B-B14F-4D97-AF65-F5344CB8AC3E}">
        <p14:creationId xmlns:p14="http://schemas.microsoft.com/office/powerpoint/2010/main" val="91703046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684AC-29EC-C7F6-1BD4-C39E9EB38792}"/>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4F60E6B8-BFF7-1D9D-4417-81EC21130B5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645CF33B-5588-8508-F992-2FFF603D94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97C4DEA-B84F-036A-F796-061F3D2D00B1}"/>
              </a:ext>
            </a:extLst>
          </p:cNvPr>
          <p:cNvSpPr>
            <a:spLocks noGrp="1"/>
          </p:cNvSpPr>
          <p:nvPr>
            <p:ph type="dt" sz="half" idx="10"/>
          </p:nvPr>
        </p:nvSpPr>
        <p:spPr/>
        <p:txBody>
          <a:bodyPr/>
          <a:lstStyle/>
          <a:p>
            <a:fld id="{5F5FDEAF-D2A0-E34B-B070-BB4C392FEF0D}" type="datetimeFigureOut">
              <a:rPr lang="en-US" smtClean="0"/>
              <a:t>1/31/2024</a:t>
            </a:fld>
            <a:endParaRPr lang="en-US"/>
          </a:p>
        </p:txBody>
      </p:sp>
      <p:sp>
        <p:nvSpPr>
          <p:cNvPr id="6" name="Footer Placeholder 5">
            <a:extLst>
              <a:ext uri="{FF2B5EF4-FFF2-40B4-BE49-F238E27FC236}">
                <a16:creationId xmlns:a16="http://schemas.microsoft.com/office/drawing/2014/main" id="{0C01089A-309D-B181-4E04-1D6CF3C8E3C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3E05A16-387B-0DA3-AD08-0ADC769F36C0}"/>
              </a:ext>
            </a:extLst>
          </p:cNvPr>
          <p:cNvSpPr>
            <a:spLocks noGrp="1"/>
          </p:cNvSpPr>
          <p:nvPr>
            <p:ph type="sldNum" sz="quarter" idx="12"/>
          </p:nvPr>
        </p:nvSpPr>
        <p:spPr/>
        <p:txBody>
          <a:bodyPr/>
          <a:lstStyle/>
          <a:p>
            <a:fld id="{7F984676-1EE2-714E-A525-0AEC233F8E21}" type="slidenum">
              <a:rPr lang="en-US" smtClean="0"/>
              <a:t>‹#›</a:t>
            </a:fld>
            <a:endParaRPr lang="en-US"/>
          </a:p>
        </p:txBody>
      </p:sp>
    </p:spTree>
    <p:extLst>
      <p:ext uri="{BB962C8B-B14F-4D97-AF65-F5344CB8AC3E}">
        <p14:creationId xmlns:p14="http://schemas.microsoft.com/office/powerpoint/2010/main" val="161336231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11072-F8E3-0FBF-997F-BE15401CD07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4910E907-A403-B3C5-3E82-C5B5D4AAC84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7794B01-217D-80AA-0E73-EB3F234324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C0FCEA8-EC67-4D39-1C38-B415AE87D1AF}"/>
              </a:ext>
            </a:extLst>
          </p:cNvPr>
          <p:cNvSpPr>
            <a:spLocks noGrp="1"/>
          </p:cNvSpPr>
          <p:nvPr>
            <p:ph type="dt" sz="half" idx="10"/>
          </p:nvPr>
        </p:nvSpPr>
        <p:spPr/>
        <p:txBody>
          <a:bodyPr/>
          <a:lstStyle/>
          <a:p>
            <a:fld id="{5F5FDEAF-D2A0-E34B-B070-BB4C392FEF0D}" type="datetimeFigureOut">
              <a:rPr lang="en-US" smtClean="0"/>
              <a:t>1/31/2024</a:t>
            </a:fld>
            <a:endParaRPr lang="en-US"/>
          </a:p>
        </p:txBody>
      </p:sp>
      <p:sp>
        <p:nvSpPr>
          <p:cNvPr id="6" name="Footer Placeholder 5">
            <a:extLst>
              <a:ext uri="{FF2B5EF4-FFF2-40B4-BE49-F238E27FC236}">
                <a16:creationId xmlns:a16="http://schemas.microsoft.com/office/drawing/2014/main" id="{53BD9392-A532-AC09-5103-B357D9FB716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5F35CA8-5248-111A-F430-4C0B69311E0D}"/>
              </a:ext>
            </a:extLst>
          </p:cNvPr>
          <p:cNvSpPr>
            <a:spLocks noGrp="1"/>
          </p:cNvSpPr>
          <p:nvPr>
            <p:ph type="sldNum" sz="quarter" idx="12"/>
          </p:nvPr>
        </p:nvSpPr>
        <p:spPr/>
        <p:txBody>
          <a:bodyPr/>
          <a:lstStyle/>
          <a:p>
            <a:fld id="{7F984676-1EE2-714E-A525-0AEC233F8E21}" type="slidenum">
              <a:rPr lang="en-US" smtClean="0"/>
              <a:t>‹#›</a:t>
            </a:fld>
            <a:endParaRPr lang="en-US"/>
          </a:p>
        </p:txBody>
      </p:sp>
    </p:spTree>
    <p:extLst>
      <p:ext uri="{BB962C8B-B14F-4D97-AF65-F5344CB8AC3E}">
        <p14:creationId xmlns:p14="http://schemas.microsoft.com/office/powerpoint/2010/main" val="19564264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17271-FA74-C641-CDB1-F70D046CA0F0}"/>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AD54DD01-7F14-61BA-3346-9ADD03224CE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8EC9132-A400-4523-3B6B-169D0A591A34}"/>
              </a:ext>
            </a:extLst>
          </p:cNvPr>
          <p:cNvSpPr>
            <a:spLocks noGrp="1"/>
          </p:cNvSpPr>
          <p:nvPr>
            <p:ph type="dt" sz="half" idx="10"/>
          </p:nvPr>
        </p:nvSpPr>
        <p:spPr/>
        <p:txBody>
          <a:bodyPr/>
          <a:lstStyle/>
          <a:p>
            <a:fld id="{5F5FDEAF-D2A0-E34B-B070-BB4C392FEF0D}" type="datetimeFigureOut">
              <a:rPr lang="en-US" smtClean="0"/>
              <a:t>1/31/2024</a:t>
            </a:fld>
            <a:endParaRPr lang="en-US"/>
          </a:p>
        </p:txBody>
      </p:sp>
      <p:sp>
        <p:nvSpPr>
          <p:cNvPr id="5" name="Footer Placeholder 4">
            <a:extLst>
              <a:ext uri="{FF2B5EF4-FFF2-40B4-BE49-F238E27FC236}">
                <a16:creationId xmlns:a16="http://schemas.microsoft.com/office/drawing/2014/main" id="{5CA8A118-19A3-97B6-9DAA-88FC1A0C504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634F0D-8E08-F84F-50D7-2FB0D299644F}"/>
              </a:ext>
            </a:extLst>
          </p:cNvPr>
          <p:cNvSpPr>
            <a:spLocks noGrp="1"/>
          </p:cNvSpPr>
          <p:nvPr>
            <p:ph type="sldNum" sz="quarter" idx="12"/>
          </p:nvPr>
        </p:nvSpPr>
        <p:spPr/>
        <p:txBody>
          <a:bodyPr/>
          <a:lstStyle/>
          <a:p>
            <a:fld id="{7F984676-1EE2-714E-A525-0AEC233F8E21}" type="slidenum">
              <a:rPr lang="en-US" smtClean="0"/>
              <a:t>‹#›</a:t>
            </a:fld>
            <a:endParaRPr lang="en-US"/>
          </a:p>
        </p:txBody>
      </p:sp>
    </p:spTree>
    <p:extLst>
      <p:ext uri="{BB962C8B-B14F-4D97-AF65-F5344CB8AC3E}">
        <p14:creationId xmlns:p14="http://schemas.microsoft.com/office/powerpoint/2010/main" val="62212726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4A26EB4-7C6C-254A-339D-77550B604161}"/>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B50EA769-3AD5-956A-CA6E-CB6E7926E699}"/>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0E90B0E-4BB5-9270-EBC6-2ADB12C50DED}"/>
              </a:ext>
            </a:extLst>
          </p:cNvPr>
          <p:cNvSpPr>
            <a:spLocks noGrp="1"/>
          </p:cNvSpPr>
          <p:nvPr>
            <p:ph type="dt" sz="half" idx="10"/>
          </p:nvPr>
        </p:nvSpPr>
        <p:spPr/>
        <p:txBody>
          <a:bodyPr/>
          <a:lstStyle/>
          <a:p>
            <a:fld id="{5F5FDEAF-D2A0-E34B-B070-BB4C392FEF0D}" type="datetimeFigureOut">
              <a:rPr lang="en-US" smtClean="0"/>
              <a:t>1/31/2024</a:t>
            </a:fld>
            <a:endParaRPr lang="en-US"/>
          </a:p>
        </p:txBody>
      </p:sp>
      <p:sp>
        <p:nvSpPr>
          <p:cNvPr id="5" name="Footer Placeholder 4">
            <a:extLst>
              <a:ext uri="{FF2B5EF4-FFF2-40B4-BE49-F238E27FC236}">
                <a16:creationId xmlns:a16="http://schemas.microsoft.com/office/drawing/2014/main" id="{41758B20-6365-EF58-F592-F6F5571847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1231C9-5CA4-28D7-498E-A08D26319D9E}"/>
              </a:ext>
            </a:extLst>
          </p:cNvPr>
          <p:cNvSpPr>
            <a:spLocks noGrp="1"/>
          </p:cNvSpPr>
          <p:nvPr>
            <p:ph type="sldNum" sz="quarter" idx="12"/>
          </p:nvPr>
        </p:nvSpPr>
        <p:spPr/>
        <p:txBody>
          <a:bodyPr/>
          <a:lstStyle/>
          <a:p>
            <a:fld id="{7F984676-1EE2-714E-A525-0AEC233F8E21}" type="slidenum">
              <a:rPr lang="en-US" smtClean="0"/>
              <a:t>‹#›</a:t>
            </a:fld>
            <a:endParaRPr lang="en-US"/>
          </a:p>
        </p:txBody>
      </p:sp>
    </p:spTree>
    <p:extLst>
      <p:ext uri="{BB962C8B-B14F-4D97-AF65-F5344CB8AC3E}">
        <p14:creationId xmlns:p14="http://schemas.microsoft.com/office/powerpoint/2010/main" val="245634471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3_Slide option 3">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8C0A3F9-C305-4188-8A13-DCCF0946A80F}"/>
              </a:ext>
            </a:extLst>
          </p:cNvPr>
          <p:cNvSpPr/>
          <p:nvPr userDrawn="1"/>
        </p:nvSpPr>
        <p:spPr>
          <a:xfrm>
            <a:off x="0" y="0"/>
            <a:ext cx="12192000" cy="6858000"/>
          </a:xfrm>
          <a:prstGeom prst="rect">
            <a:avLst/>
          </a:prstGeom>
          <a:solidFill>
            <a:srgbClr val="0024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pic>
        <p:nvPicPr>
          <p:cNvPr id="7" name="Picture 6" descr="A picture containing drawing&#10;&#10;Description automatically generated">
            <a:extLst>
              <a:ext uri="{FF2B5EF4-FFF2-40B4-BE49-F238E27FC236}">
                <a16:creationId xmlns:a16="http://schemas.microsoft.com/office/drawing/2014/main" id="{F4B53D88-283F-4991-A956-367F128EE66F}"/>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2501026" y="846486"/>
            <a:ext cx="7483384" cy="5646290"/>
          </a:xfrm>
          <a:prstGeom prst="rect">
            <a:avLst/>
          </a:prstGeom>
        </p:spPr>
      </p:pic>
    </p:spTree>
    <p:extLst>
      <p:ext uri="{BB962C8B-B14F-4D97-AF65-F5344CB8AC3E}">
        <p14:creationId xmlns:p14="http://schemas.microsoft.com/office/powerpoint/2010/main" val="1283619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4_Slide option 3">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0C1C8B7-629F-4A99-9106-F0201AA9953B}"/>
              </a:ext>
            </a:extLst>
          </p:cNvPr>
          <p:cNvSpPr/>
          <p:nvPr userDrawn="1"/>
        </p:nvSpPr>
        <p:spPr>
          <a:xfrm>
            <a:off x="0" y="6537163"/>
            <a:ext cx="12192000" cy="329381"/>
          </a:xfrm>
          <a:prstGeom prst="rect">
            <a:avLst/>
          </a:prstGeom>
          <a:solidFill>
            <a:srgbClr val="0024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6" name="Slide Number Placeholder 3">
            <a:extLst>
              <a:ext uri="{FF2B5EF4-FFF2-40B4-BE49-F238E27FC236}">
                <a16:creationId xmlns:a16="http://schemas.microsoft.com/office/drawing/2014/main" id="{FAA220E1-869F-4ADD-94ED-5C52D452A765}"/>
              </a:ext>
            </a:extLst>
          </p:cNvPr>
          <p:cNvSpPr>
            <a:spLocks noGrp="1"/>
          </p:cNvSpPr>
          <p:nvPr>
            <p:ph type="sldNum" sz="quarter" idx="4"/>
          </p:nvPr>
        </p:nvSpPr>
        <p:spPr>
          <a:xfrm>
            <a:off x="78658" y="5879170"/>
            <a:ext cx="597310" cy="438662"/>
          </a:xfrm>
          <a:prstGeom prst="rect">
            <a:avLst/>
          </a:prstGeom>
        </p:spPr>
        <p:txBody>
          <a:bodyPr/>
          <a:lstStyle>
            <a:lvl1pPr>
              <a:defRPr sz="2400">
                <a:solidFill>
                  <a:srgbClr val="002463"/>
                </a:solidFill>
              </a:defRPr>
            </a:lvl1pPr>
          </a:lstStyle>
          <a:p>
            <a:fld id="{76660799-7578-4C87-95AA-EEF9293A4F1C}" type="slidenum">
              <a:rPr lang="en-ZA" smtClean="0"/>
              <a:pPr/>
              <a:t>‹#›</a:t>
            </a:fld>
            <a:endParaRPr lang="en-ZA" dirty="0"/>
          </a:p>
        </p:txBody>
      </p:sp>
      <p:pic>
        <p:nvPicPr>
          <p:cNvPr id="4" name="Picture 3">
            <a:extLst>
              <a:ext uri="{FF2B5EF4-FFF2-40B4-BE49-F238E27FC236}">
                <a16:creationId xmlns:a16="http://schemas.microsoft.com/office/drawing/2014/main" id="{45737509-7263-4772-BDBC-07F70C32A67F}"/>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9582396" y="392944"/>
            <a:ext cx="2144263" cy="1116680"/>
          </a:xfrm>
          <a:prstGeom prst="rect">
            <a:avLst/>
          </a:prstGeom>
        </p:spPr>
      </p:pic>
    </p:spTree>
    <p:extLst>
      <p:ext uri="{BB962C8B-B14F-4D97-AF65-F5344CB8AC3E}">
        <p14:creationId xmlns:p14="http://schemas.microsoft.com/office/powerpoint/2010/main" val="33426683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Slide option 3">
    <p:spTree>
      <p:nvGrpSpPr>
        <p:cNvPr id="1" name=""/>
        <p:cNvGrpSpPr/>
        <p:nvPr/>
      </p:nvGrpSpPr>
      <p:grpSpPr>
        <a:xfrm>
          <a:off x="0" y="0"/>
          <a:ext cx="0" cy="0"/>
          <a:chOff x="0" y="0"/>
          <a:chExt cx="0" cy="0"/>
        </a:xfrm>
      </p:grpSpPr>
      <p:pic>
        <p:nvPicPr>
          <p:cNvPr id="3" name="Picture 2" descr="A close up of a logo&#10;&#10;Description automatically generated">
            <a:extLst>
              <a:ext uri="{FF2B5EF4-FFF2-40B4-BE49-F238E27FC236}">
                <a16:creationId xmlns:a16="http://schemas.microsoft.com/office/drawing/2014/main" id="{E0965EF4-0535-40AB-B46E-6FAAD7B491F4}"/>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8183362" y="362286"/>
            <a:ext cx="3543297" cy="1139964"/>
          </a:xfrm>
          <a:prstGeom prst="rect">
            <a:avLst/>
          </a:prstGeom>
        </p:spPr>
      </p:pic>
      <p:sp>
        <p:nvSpPr>
          <p:cNvPr id="7" name="Rectangle 6">
            <a:extLst>
              <a:ext uri="{FF2B5EF4-FFF2-40B4-BE49-F238E27FC236}">
                <a16:creationId xmlns:a16="http://schemas.microsoft.com/office/drawing/2014/main" id="{41C9D34E-FE48-4273-A094-49ECDD38152A}"/>
              </a:ext>
            </a:extLst>
          </p:cNvPr>
          <p:cNvSpPr/>
          <p:nvPr userDrawn="1"/>
        </p:nvSpPr>
        <p:spPr>
          <a:xfrm>
            <a:off x="0" y="6537163"/>
            <a:ext cx="12192000" cy="329381"/>
          </a:xfrm>
          <a:prstGeom prst="rect">
            <a:avLst/>
          </a:prstGeom>
          <a:solidFill>
            <a:srgbClr val="0024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8" name="Slide Number Placeholder 3">
            <a:extLst>
              <a:ext uri="{FF2B5EF4-FFF2-40B4-BE49-F238E27FC236}">
                <a16:creationId xmlns:a16="http://schemas.microsoft.com/office/drawing/2014/main" id="{C37813CD-FF52-44EB-98AA-B275927DECCA}"/>
              </a:ext>
            </a:extLst>
          </p:cNvPr>
          <p:cNvSpPr>
            <a:spLocks noGrp="1"/>
          </p:cNvSpPr>
          <p:nvPr>
            <p:ph type="sldNum" sz="quarter" idx="4"/>
          </p:nvPr>
        </p:nvSpPr>
        <p:spPr>
          <a:xfrm>
            <a:off x="78658" y="5879170"/>
            <a:ext cx="597310" cy="438662"/>
          </a:xfrm>
          <a:prstGeom prst="rect">
            <a:avLst/>
          </a:prstGeom>
        </p:spPr>
        <p:txBody>
          <a:bodyPr/>
          <a:lstStyle>
            <a:lvl1pPr>
              <a:defRPr sz="2400">
                <a:solidFill>
                  <a:srgbClr val="002463"/>
                </a:solidFill>
              </a:defRPr>
            </a:lvl1pPr>
          </a:lstStyle>
          <a:p>
            <a:fld id="{76660799-7578-4C87-95AA-EEF9293A4F1C}" type="slidenum">
              <a:rPr lang="en-ZA" smtClean="0"/>
              <a:pPr/>
              <a:t>‹#›</a:t>
            </a:fld>
            <a:endParaRPr lang="en-ZA" dirty="0"/>
          </a:p>
        </p:txBody>
      </p:sp>
    </p:spTree>
    <p:extLst>
      <p:ext uri="{BB962C8B-B14F-4D97-AF65-F5344CB8AC3E}">
        <p14:creationId xmlns:p14="http://schemas.microsoft.com/office/powerpoint/2010/main" val="6751075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lide with image and text 1">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4DE74AF-0EBD-40D8-A789-29F36F5B17FB}"/>
              </a:ext>
            </a:extLst>
          </p:cNvPr>
          <p:cNvSpPr/>
          <p:nvPr userDrawn="1"/>
        </p:nvSpPr>
        <p:spPr>
          <a:xfrm>
            <a:off x="0" y="6537163"/>
            <a:ext cx="12192000" cy="329381"/>
          </a:xfrm>
          <a:prstGeom prst="rect">
            <a:avLst/>
          </a:prstGeom>
          <a:solidFill>
            <a:srgbClr val="0024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5" name="Slide Number Placeholder 3">
            <a:extLst>
              <a:ext uri="{FF2B5EF4-FFF2-40B4-BE49-F238E27FC236}">
                <a16:creationId xmlns:a16="http://schemas.microsoft.com/office/drawing/2014/main" id="{EFCE2979-BCBE-4307-A8C1-2F2676726DE7}"/>
              </a:ext>
            </a:extLst>
          </p:cNvPr>
          <p:cNvSpPr>
            <a:spLocks noGrp="1"/>
          </p:cNvSpPr>
          <p:nvPr>
            <p:ph type="sldNum" sz="quarter" idx="4"/>
          </p:nvPr>
        </p:nvSpPr>
        <p:spPr>
          <a:xfrm>
            <a:off x="78658" y="5879170"/>
            <a:ext cx="597310" cy="438662"/>
          </a:xfrm>
          <a:prstGeom prst="rect">
            <a:avLst/>
          </a:prstGeom>
        </p:spPr>
        <p:txBody>
          <a:bodyPr/>
          <a:lstStyle>
            <a:lvl1pPr>
              <a:defRPr sz="2400">
                <a:solidFill>
                  <a:srgbClr val="002463"/>
                </a:solidFill>
              </a:defRPr>
            </a:lvl1pPr>
          </a:lstStyle>
          <a:p>
            <a:fld id="{76660799-7578-4C87-95AA-EEF9293A4F1C}" type="slidenum">
              <a:rPr lang="en-ZA" smtClean="0"/>
              <a:pPr/>
              <a:t>‹#›</a:t>
            </a:fld>
            <a:endParaRPr lang="en-ZA" dirty="0"/>
          </a:p>
        </p:txBody>
      </p:sp>
    </p:spTree>
    <p:extLst>
      <p:ext uri="{BB962C8B-B14F-4D97-AF65-F5344CB8AC3E}">
        <p14:creationId xmlns:p14="http://schemas.microsoft.com/office/powerpoint/2010/main" val="3327413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Slide with image and text 2">
    <p:spTree>
      <p:nvGrpSpPr>
        <p:cNvPr id="1" name=""/>
        <p:cNvGrpSpPr/>
        <p:nvPr/>
      </p:nvGrpSpPr>
      <p:grpSpPr>
        <a:xfrm>
          <a:off x="0" y="0"/>
          <a:ext cx="0" cy="0"/>
          <a:chOff x="0" y="0"/>
          <a:chExt cx="0" cy="0"/>
        </a:xfrm>
      </p:grpSpPr>
      <p:pic>
        <p:nvPicPr>
          <p:cNvPr id="3" name="Picture 2" descr="A close up of a piece of paper&#10;&#10;Description automatically generated">
            <a:extLst>
              <a:ext uri="{FF2B5EF4-FFF2-40B4-BE49-F238E27FC236}">
                <a16:creationId xmlns:a16="http://schemas.microsoft.com/office/drawing/2014/main" id="{41931D61-6B05-41C2-BBE0-C3974B0FF788}"/>
              </a:ext>
            </a:extLst>
          </p:cNvPr>
          <p:cNvPicPr>
            <a:picLocks noChangeAspect="1"/>
          </p:cNvPicPr>
          <p:nvPr userDrawn="1"/>
        </p:nvPicPr>
        <p:blipFill rotWithShape="1">
          <a:blip r:embed="rId2" cstate="email">
            <a:extLst>
              <a:ext uri="{28A0092B-C50C-407E-A947-70E740481C1C}">
                <a14:useLocalDpi xmlns:a14="http://schemas.microsoft.com/office/drawing/2010/main" val="0"/>
              </a:ext>
            </a:extLst>
          </a:blip>
          <a:srcRect/>
          <a:stretch/>
        </p:blipFill>
        <p:spPr>
          <a:xfrm>
            <a:off x="8465574" y="2679"/>
            <a:ext cx="3726423" cy="6534484"/>
          </a:xfrm>
          <a:prstGeom prst="rect">
            <a:avLst/>
          </a:prstGeom>
        </p:spPr>
      </p:pic>
      <p:sp>
        <p:nvSpPr>
          <p:cNvPr id="6" name="Rectangle 5">
            <a:extLst>
              <a:ext uri="{FF2B5EF4-FFF2-40B4-BE49-F238E27FC236}">
                <a16:creationId xmlns:a16="http://schemas.microsoft.com/office/drawing/2014/main" id="{70C04DA8-80EC-45B9-8305-ADA6142B0AF1}"/>
              </a:ext>
            </a:extLst>
          </p:cNvPr>
          <p:cNvSpPr/>
          <p:nvPr userDrawn="1"/>
        </p:nvSpPr>
        <p:spPr>
          <a:xfrm>
            <a:off x="0" y="6537163"/>
            <a:ext cx="12192000" cy="329381"/>
          </a:xfrm>
          <a:prstGeom prst="rect">
            <a:avLst/>
          </a:prstGeom>
          <a:solidFill>
            <a:srgbClr val="0024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8" name="Slide Number Placeholder 3">
            <a:extLst>
              <a:ext uri="{FF2B5EF4-FFF2-40B4-BE49-F238E27FC236}">
                <a16:creationId xmlns:a16="http://schemas.microsoft.com/office/drawing/2014/main" id="{8B4D7215-0F29-471B-9EAD-451E8BBC48FB}"/>
              </a:ext>
            </a:extLst>
          </p:cNvPr>
          <p:cNvSpPr>
            <a:spLocks noGrp="1"/>
          </p:cNvSpPr>
          <p:nvPr>
            <p:ph type="sldNum" sz="quarter" idx="4"/>
          </p:nvPr>
        </p:nvSpPr>
        <p:spPr>
          <a:xfrm>
            <a:off x="78658" y="5879170"/>
            <a:ext cx="597310" cy="438662"/>
          </a:xfrm>
          <a:prstGeom prst="rect">
            <a:avLst/>
          </a:prstGeom>
        </p:spPr>
        <p:txBody>
          <a:bodyPr/>
          <a:lstStyle>
            <a:lvl1pPr>
              <a:defRPr sz="2400">
                <a:solidFill>
                  <a:srgbClr val="002463"/>
                </a:solidFill>
              </a:defRPr>
            </a:lvl1pPr>
          </a:lstStyle>
          <a:p>
            <a:fld id="{76660799-7578-4C87-95AA-EEF9293A4F1C}" type="slidenum">
              <a:rPr lang="en-ZA" smtClean="0"/>
              <a:pPr/>
              <a:t>‹#›</a:t>
            </a:fld>
            <a:endParaRPr lang="en-ZA" dirty="0"/>
          </a:p>
        </p:txBody>
      </p:sp>
    </p:spTree>
    <p:extLst>
      <p:ext uri="{BB962C8B-B14F-4D97-AF65-F5344CB8AC3E}">
        <p14:creationId xmlns:p14="http://schemas.microsoft.com/office/powerpoint/2010/main" val="33146082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lide with image and text 4">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C9B6417-1A6A-4C52-ABE1-AAF943C2A93B}"/>
              </a:ext>
            </a:extLst>
          </p:cNvPr>
          <p:cNvPicPr>
            <a:picLocks noChangeAspect="1"/>
          </p:cNvPicPr>
          <p:nvPr userDrawn="1"/>
        </p:nvPicPr>
        <p:blipFill rotWithShape="1">
          <a:blip r:embed="rId2" cstate="email">
            <a:extLst>
              <a:ext uri="{28A0092B-C50C-407E-A947-70E740481C1C}">
                <a14:useLocalDpi xmlns:a14="http://schemas.microsoft.com/office/drawing/2010/main" val="0"/>
              </a:ext>
            </a:extLst>
          </a:blip>
          <a:srcRect/>
          <a:stretch/>
        </p:blipFill>
        <p:spPr>
          <a:xfrm>
            <a:off x="8465574" y="0"/>
            <a:ext cx="3750612" cy="6545710"/>
          </a:xfrm>
          <a:prstGeom prst="rect">
            <a:avLst/>
          </a:prstGeom>
        </p:spPr>
      </p:pic>
      <p:sp>
        <p:nvSpPr>
          <p:cNvPr id="6" name="Rectangle 5">
            <a:extLst>
              <a:ext uri="{FF2B5EF4-FFF2-40B4-BE49-F238E27FC236}">
                <a16:creationId xmlns:a16="http://schemas.microsoft.com/office/drawing/2014/main" id="{C29CED53-35AD-43BA-9667-E0AA2DE50131}"/>
              </a:ext>
            </a:extLst>
          </p:cNvPr>
          <p:cNvSpPr/>
          <p:nvPr userDrawn="1"/>
        </p:nvSpPr>
        <p:spPr>
          <a:xfrm>
            <a:off x="0" y="6537163"/>
            <a:ext cx="12192000" cy="329381"/>
          </a:xfrm>
          <a:prstGeom prst="rect">
            <a:avLst/>
          </a:prstGeom>
          <a:solidFill>
            <a:srgbClr val="0024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8" name="Slide Number Placeholder 3">
            <a:extLst>
              <a:ext uri="{FF2B5EF4-FFF2-40B4-BE49-F238E27FC236}">
                <a16:creationId xmlns:a16="http://schemas.microsoft.com/office/drawing/2014/main" id="{19D4D3D5-092F-475F-8765-1F65DE670ED8}"/>
              </a:ext>
            </a:extLst>
          </p:cNvPr>
          <p:cNvSpPr>
            <a:spLocks noGrp="1"/>
          </p:cNvSpPr>
          <p:nvPr>
            <p:ph type="sldNum" sz="quarter" idx="4"/>
          </p:nvPr>
        </p:nvSpPr>
        <p:spPr>
          <a:xfrm>
            <a:off x="78658" y="5879170"/>
            <a:ext cx="597310" cy="438662"/>
          </a:xfrm>
          <a:prstGeom prst="rect">
            <a:avLst/>
          </a:prstGeom>
        </p:spPr>
        <p:txBody>
          <a:bodyPr/>
          <a:lstStyle>
            <a:lvl1pPr>
              <a:defRPr sz="2400">
                <a:solidFill>
                  <a:srgbClr val="002463"/>
                </a:solidFill>
              </a:defRPr>
            </a:lvl1pPr>
          </a:lstStyle>
          <a:p>
            <a:fld id="{76660799-7578-4C87-95AA-EEF9293A4F1C}" type="slidenum">
              <a:rPr lang="en-ZA" smtClean="0"/>
              <a:pPr/>
              <a:t>‹#›</a:t>
            </a:fld>
            <a:endParaRPr lang="en-ZA" dirty="0"/>
          </a:p>
        </p:txBody>
      </p:sp>
    </p:spTree>
    <p:extLst>
      <p:ext uri="{BB962C8B-B14F-4D97-AF65-F5344CB8AC3E}">
        <p14:creationId xmlns:p14="http://schemas.microsoft.com/office/powerpoint/2010/main" val="10158990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lide with image and text 6">
    <p:spTree>
      <p:nvGrpSpPr>
        <p:cNvPr id="1" name=""/>
        <p:cNvGrpSpPr/>
        <p:nvPr/>
      </p:nvGrpSpPr>
      <p:grpSpPr>
        <a:xfrm>
          <a:off x="0" y="0"/>
          <a:ext cx="0" cy="0"/>
          <a:chOff x="0" y="0"/>
          <a:chExt cx="0" cy="0"/>
        </a:xfrm>
      </p:grpSpPr>
      <p:pic>
        <p:nvPicPr>
          <p:cNvPr id="6" name="Picture 5" descr="A chair sitting in front of a wooden table&#10;&#10;Description generated with high confidence">
            <a:extLst>
              <a:ext uri="{FF2B5EF4-FFF2-40B4-BE49-F238E27FC236}">
                <a16:creationId xmlns:a16="http://schemas.microsoft.com/office/drawing/2014/main" id="{80E876CD-6259-4790-92D7-56BC9A105044}"/>
              </a:ext>
            </a:extLst>
          </p:cNvPr>
          <p:cNvPicPr>
            <a:picLocks noChangeAspect="1"/>
          </p:cNvPicPr>
          <p:nvPr userDrawn="1"/>
        </p:nvPicPr>
        <p:blipFill rotWithShape="1">
          <a:blip r:embed="rId2" cstate="email">
            <a:extLst>
              <a:ext uri="{28A0092B-C50C-407E-A947-70E740481C1C}">
                <a14:useLocalDpi xmlns:a14="http://schemas.microsoft.com/office/drawing/2010/main" val="0"/>
              </a:ext>
            </a:extLst>
          </a:blip>
          <a:srcRect/>
          <a:stretch/>
        </p:blipFill>
        <p:spPr>
          <a:xfrm>
            <a:off x="8465574" y="-1"/>
            <a:ext cx="3750612" cy="6537163"/>
          </a:xfrm>
          <a:prstGeom prst="rect">
            <a:avLst/>
          </a:prstGeom>
        </p:spPr>
      </p:pic>
      <p:sp>
        <p:nvSpPr>
          <p:cNvPr id="5" name="Rectangle 4">
            <a:extLst>
              <a:ext uri="{FF2B5EF4-FFF2-40B4-BE49-F238E27FC236}">
                <a16:creationId xmlns:a16="http://schemas.microsoft.com/office/drawing/2014/main" id="{DF613DED-C98A-4891-97D2-902AAAFFDEC1}"/>
              </a:ext>
            </a:extLst>
          </p:cNvPr>
          <p:cNvSpPr/>
          <p:nvPr userDrawn="1"/>
        </p:nvSpPr>
        <p:spPr>
          <a:xfrm>
            <a:off x="0" y="6537163"/>
            <a:ext cx="12192000" cy="329381"/>
          </a:xfrm>
          <a:prstGeom prst="rect">
            <a:avLst/>
          </a:prstGeom>
          <a:solidFill>
            <a:srgbClr val="0024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8" name="Slide Number Placeholder 3">
            <a:extLst>
              <a:ext uri="{FF2B5EF4-FFF2-40B4-BE49-F238E27FC236}">
                <a16:creationId xmlns:a16="http://schemas.microsoft.com/office/drawing/2014/main" id="{646200DB-FC4F-49AF-ABD0-5F74CE005F02}"/>
              </a:ext>
            </a:extLst>
          </p:cNvPr>
          <p:cNvSpPr>
            <a:spLocks noGrp="1"/>
          </p:cNvSpPr>
          <p:nvPr>
            <p:ph type="sldNum" sz="quarter" idx="4"/>
          </p:nvPr>
        </p:nvSpPr>
        <p:spPr>
          <a:xfrm>
            <a:off x="78658" y="5879170"/>
            <a:ext cx="597310" cy="438662"/>
          </a:xfrm>
          <a:prstGeom prst="rect">
            <a:avLst/>
          </a:prstGeom>
        </p:spPr>
        <p:txBody>
          <a:bodyPr/>
          <a:lstStyle>
            <a:lvl1pPr>
              <a:defRPr sz="2400">
                <a:solidFill>
                  <a:srgbClr val="002463"/>
                </a:solidFill>
              </a:defRPr>
            </a:lvl1pPr>
          </a:lstStyle>
          <a:p>
            <a:fld id="{76660799-7578-4C87-95AA-EEF9293A4F1C}" type="slidenum">
              <a:rPr lang="en-ZA" smtClean="0"/>
              <a:pPr/>
              <a:t>‹#›</a:t>
            </a:fld>
            <a:endParaRPr lang="en-ZA" dirty="0"/>
          </a:p>
        </p:txBody>
      </p:sp>
    </p:spTree>
    <p:extLst>
      <p:ext uri="{BB962C8B-B14F-4D97-AF65-F5344CB8AC3E}">
        <p14:creationId xmlns:p14="http://schemas.microsoft.com/office/powerpoint/2010/main" val="19630482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lide with image and text 2">
    <p:spTree>
      <p:nvGrpSpPr>
        <p:cNvPr id="1" name=""/>
        <p:cNvGrpSpPr/>
        <p:nvPr/>
      </p:nvGrpSpPr>
      <p:grpSpPr>
        <a:xfrm>
          <a:off x="0" y="0"/>
          <a:ext cx="0" cy="0"/>
          <a:chOff x="0" y="0"/>
          <a:chExt cx="0" cy="0"/>
        </a:xfrm>
      </p:grpSpPr>
      <p:pic>
        <p:nvPicPr>
          <p:cNvPr id="12" name="Picture 11" descr="A group of people posing for the camera&#10;&#10;Description automatically generated">
            <a:extLst>
              <a:ext uri="{FF2B5EF4-FFF2-40B4-BE49-F238E27FC236}">
                <a16:creationId xmlns:a16="http://schemas.microsoft.com/office/drawing/2014/main" id="{F6A64EB6-E1CD-4D33-AE0A-18F079761DC2}"/>
              </a:ext>
            </a:extLst>
          </p:cNvPr>
          <p:cNvPicPr>
            <a:picLocks noChangeAspect="1"/>
          </p:cNvPicPr>
          <p:nvPr userDrawn="1"/>
        </p:nvPicPr>
        <p:blipFill rotWithShape="1">
          <a:blip r:embed="rId2" cstate="email">
            <a:extLst>
              <a:ext uri="{28A0092B-C50C-407E-A947-70E740481C1C}">
                <a14:useLocalDpi xmlns:a14="http://schemas.microsoft.com/office/drawing/2010/main" val="0"/>
              </a:ext>
            </a:extLst>
          </a:blip>
          <a:srcRect/>
          <a:stretch/>
        </p:blipFill>
        <p:spPr>
          <a:xfrm>
            <a:off x="8465574" y="0"/>
            <a:ext cx="3726426" cy="6531918"/>
          </a:xfrm>
          <a:prstGeom prst="rect">
            <a:avLst/>
          </a:prstGeom>
        </p:spPr>
      </p:pic>
      <p:sp>
        <p:nvSpPr>
          <p:cNvPr id="6" name="Rectangle 5">
            <a:extLst>
              <a:ext uri="{FF2B5EF4-FFF2-40B4-BE49-F238E27FC236}">
                <a16:creationId xmlns:a16="http://schemas.microsoft.com/office/drawing/2014/main" id="{70C04DA8-80EC-45B9-8305-ADA6142B0AF1}"/>
              </a:ext>
            </a:extLst>
          </p:cNvPr>
          <p:cNvSpPr/>
          <p:nvPr userDrawn="1"/>
        </p:nvSpPr>
        <p:spPr>
          <a:xfrm>
            <a:off x="0" y="6537163"/>
            <a:ext cx="12192000" cy="329381"/>
          </a:xfrm>
          <a:prstGeom prst="rect">
            <a:avLst/>
          </a:prstGeom>
          <a:solidFill>
            <a:srgbClr val="0024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8" name="Slide Number Placeholder 3">
            <a:extLst>
              <a:ext uri="{FF2B5EF4-FFF2-40B4-BE49-F238E27FC236}">
                <a16:creationId xmlns:a16="http://schemas.microsoft.com/office/drawing/2014/main" id="{8B4D7215-0F29-471B-9EAD-451E8BBC48FB}"/>
              </a:ext>
            </a:extLst>
          </p:cNvPr>
          <p:cNvSpPr>
            <a:spLocks noGrp="1"/>
          </p:cNvSpPr>
          <p:nvPr>
            <p:ph type="sldNum" sz="quarter" idx="4"/>
          </p:nvPr>
        </p:nvSpPr>
        <p:spPr>
          <a:xfrm>
            <a:off x="78658" y="5879170"/>
            <a:ext cx="597310" cy="438662"/>
          </a:xfrm>
          <a:prstGeom prst="rect">
            <a:avLst/>
          </a:prstGeom>
        </p:spPr>
        <p:txBody>
          <a:bodyPr/>
          <a:lstStyle>
            <a:lvl1pPr>
              <a:defRPr sz="2400">
                <a:solidFill>
                  <a:srgbClr val="002463"/>
                </a:solidFill>
              </a:defRPr>
            </a:lvl1pPr>
          </a:lstStyle>
          <a:p>
            <a:fld id="{76660799-7578-4C87-95AA-EEF9293A4F1C}" type="slidenum">
              <a:rPr lang="en-ZA" smtClean="0"/>
              <a:pPr/>
              <a:t>‹#›</a:t>
            </a:fld>
            <a:endParaRPr lang="en-ZA" dirty="0"/>
          </a:p>
        </p:txBody>
      </p:sp>
    </p:spTree>
    <p:extLst>
      <p:ext uri="{BB962C8B-B14F-4D97-AF65-F5344CB8AC3E}">
        <p14:creationId xmlns:p14="http://schemas.microsoft.com/office/powerpoint/2010/main" val="1470153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2.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theme" Target="../theme/theme3.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60EC598-88F1-4567-9393-AB393F7E8AB5}"/>
              </a:ext>
            </a:extLst>
          </p:cNvPr>
          <p:cNvSpPr>
            <a:spLocks noGrp="1"/>
          </p:cNvSpPr>
          <p:nvPr>
            <p:ph type="sldNum" sz="quarter" idx="4"/>
          </p:nvPr>
        </p:nvSpPr>
        <p:spPr>
          <a:xfrm>
            <a:off x="78658" y="5879170"/>
            <a:ext cx="597310" cy="438662"/>
          </a:xfrm>
          <a:prstGeom prst="rect">
            <a:avLst/>
          </a:prstGeom>
        </p:spPr>
        <p:txBody>
          <a:bodyPr/>
          <a:lstStyle>
            <a:lvl1pPr>
              <a:defRPr sz="2400">
                <a:solidFill>
                  <a:srgbClr val="012169"/>
                </a:solidFill>
              </a:defRPr>
            </a:lvl1pPr>
          </a:lstStyle>
          <a:p>
            <a:fld id="{76660799-7578-4C87-95AA-EEF9293A4F1C}" type="slidenum">
              <a:rPr lang="en-ZA" smtClean="0"/>
              <a:pPr/>
              <a:t>‹#›</a:t>
            </a:fld>
            <a:endParaRPr lang="en-ZA" dirty="0"/>
          </a:p>
        </p:txBody>
      </p:sp>
    </p:spTree>
    <p:extLst>
      <p:ext uri="{BB962C8B-B14F-4D97-AF65-F5344CB8AC3E}">
        <p14:creationId xmlns:p14="http://schemas.microsoft.com/office/powerpoint/2010/main" val="2257252156"/>
      </p:ext>
    </p:extLst>
  </p:cSld>
  <p:clrMap bg1="lt1" tx1="dk1" bg2="lt2" tx2="dk2" accent1="accent1" accent2="accent2" accent3="accent3" accent4="accent4" accent5="accent5" accent6="accent6" hlink="hlink" folHlink="folHlink"/>
  <p:sldLayoutIdLst>
    <p:sldLayoutId id="2147483705" r:id="rId1"/>
    <p:sldLayoutId id="2147483682" r:id="rId2"/>
    <p:sldLayoutId id="2147483683" r:id="rId3"/>
    <p:sldLayoutId id="2147483700" r:id="rId4"/>
    <p:sldLayoutId id="2147483706" r:id="rId5"/>
    <p:sldLayoutId id="2147483701" r:id="rId6"/>
    <p:sldLayoutId id="2147483667" r:id="rId7"/>
    <p:sldLayoutId id="2147483669" r:id="rId8"/>
    <p:sldLayoutId id="2147483703" r:id="rId9"/>
    <p:sldLayoutId id="2147483678" r:id="rId10"/>
    <p:sldLayoutId id="214748369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12192000" cy="6858000"/>
          </a:xfrm>
          <a:custGeom>
            <a:avLst/>
            <a:gdLst/>
            <a:ahLst/>
            <a:cxnLst/>
            <a:rect l="l" t="t" r="r" b="b"/>
            <a:pathLst>
              <a:path w="12192000" h="6858000">
                <a:moveTo>
                  <a:pt x="12192000" y="0"/>
                </a:moveTo>
                <a:lnTo>
                  <a:pt x="0" y="0"/>
                </a:lnTo>
                <a:lnTo>
                  <a:pt x="0" y="6858000"/>
                </a:lnTo>
                <a:lnTo>
                  <a:pt x="12192000" y="6858000"/>
                </a:lnTo>
                <a:lnTo>
                  <a:pt x="12192000" y="0"/>
                </a:lnTo>
                <a:close/>
              </a:path>
            </a:pathLst>
          </a:custGeom>
          <a:solidFill>
            <a:srgbClr val="002463"/>
          </a:solidFill>
        </p:spPr>
        <p:txBody>
          <a:bodyPr wrap="square" lIns="0" tIns="0" rIns="0" bIns="0" rtlCol="0"/>
          <a:lstStyle/>
          <a:p>
            <a:endParaRPr/>
          </a:p>
        </p:txBody>
      </p:sp>
      <p:sp>
        <p:nvSpPr>
          <p:cNvPr id="2" name="Holder 2"/>
          <p:cNvSpPr>
            <a:spLocks noGrp="1"/>
          </p:cNvSpPr>
          <p:nvPr>
            <p:ph type="title"/>
          </p:nvPr>
        </p:nvSpPr>
        <p:spPr>
          <a:xfrm>
            <a:off x="609600" y="274320"/>
            <a:ext cx="10972800" cy="10972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609600" y="1577340"/>
            <a:ext cx="1097280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1/31/2024</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5C4F862-2765-B139-CB83-7C849DFC960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42B8824D-EF50-8584-F978-D6C3CE85A0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DA830546-6CF4-F472-CAC9-865B3B2E33B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5FDEAF-D2A0-E34B-B070-BB4C392FEF0D}" type="datetimeFigureOut">
              <a:rPr lang="en-US" smtClean="0"/>
              <a:t>1/31/2024</a:t>
            </a:fld>
            <a:endParaRPr lang="en-US"/>
          </a:p>
        </p:txBody>
      </p:sp>
      <p:sp>
        <p:nvSpPr>
          <p:cNvPr id="5" name="Footer Placeholder 4">
            <a:extLst>
              <a:ext uri="{FF2B5EF4-FFF2-40B4-BE49-F238E27FC236}">
                <a16:creationId xmlns:a16="http://schemas.microsoft.com/office/drawing/2014/main" id="{123C4D80-B1FF-5D02-0662-FDBA35D8DC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7D2B7F7-86EC-14BB-7F95-E7EDAD6CD02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984676-1EE2-714E-A525-0AEC233F8E21}" type="slidenum">
              <a:rPr lang="en-US" smtClean="0"/>
              <a:t>‹#›</a:t>
            </a:fld>
            <a:endParaRPr lang="en-US"/>
          </a:p>
        </p:txBody>
      </p:sp>
    </p:spTree>
    <p:extLst>
      <p:ext uri="{BB962C8B-B14F-4D97-AF65-F5344CB8AC3E}">
        <p14:creationId xmlns:p14="http://schemas.microsoft.com/office/powerpoint/2010/main" val="10273739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8.xml"/></Relationships>
</file>

<file path=ppt/slides/_rels/slide10.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5.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5.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5.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hyperlink" Target="https://forms.office.com/Pages/ResponsePage.aspx?id=YY7wRHyqwUyQFKniD283nKiYnRcP94RAuy3uZdtAqgFUMklOREkySVVLWkM0MEdDNUY1SlkwUDE0RC4u" TargetMode="Externa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hyperlink" Target="mailto:customer.support@nccedu.com" TargetMode="External"/><Relationship Id="rId1" Type="http://schemas.openxmlformats.org/officeDocument/2006/relationships/slideLayout" Target="../slideLayouts/slideLayout16.xml"/><Relationship Id="rId5" Type="http://schemas.openxmlformats.org/officeDocument/2006/relationships/hyperlink" Target="mailto:ccedu.my@nccedu.com" TargetMode="External"/><Relationship Id="rId4" Type="http://schemas.openxmlformats.org/officeDocument/2006/relationships/hyperlink" Target="mailto:nccedu.my@nccedu.com"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tower with a clock in the background&#10;&#10;Description automatically generated">
            <a:extLst>
              <a:ext uri="{FF2B5EF4-FFF2-40B4-BE49-F238E27FC236}">
                <a16:creationId xmlns:a16="http://schemas.microsoft.com/office/drawing/2014/main" id="{1863AE32-28B7-E5BF-F4B3-B5911C7F00D9}"/>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4261225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D2BA464-3312-47C7-920D-1D2ECC0CBBFC}"/>
              </a:ext>
            </a:extLst>
          </p:cNvPr>
          <p:cNvSpPr txBox="1"/>
          <p:nvPr/>
        </p:nvSpPr>
        <p:spPr>
          <a:xfrm>
            <a:off x="377313" y="300302"/>
            <a:ext cx="9795387" cy="646331"/>
          </a:xfrm>
          <a:prstGeom prst="rect">
            <a:avLst/>
          </a:prstGeom>
          <a:noFill/>
        </p:spPr>
        <p:txBody>
          <a:bodyPr wrap="square" lIns="91440" tIns="45720" rIns="91440" bIns="45720" rtlCol="0" anchor="t">
            <a:spAutoFit/>
          </a:bodyPr>
          <a:lstStyle/>
          <a:p>
            <a:r>
              <a:rPr lang="en-ZA" sz="3600" b="1" dirty="0">
                <a:solidFill>
                  <a:srgbClr val="012169"/>
                </a:solidFill>
                <a:latin typeface="Arial"/>
                <a:cs typeface="Calibri"/>
              </a:rPr>
              <a:t>Entry Requirements </a:t>
            </a:r>
            <a:r>
              <a:rPr lang="en-ZA" sz="3600" b="1" dirty="0" err="1">
                <a:solidFill>
                  <a:srgbClr val="012169"/>
                </a:solidFill>
                <a:latin typeface="Arial"/>
                <a:cs typeface="Calibri"/>
              </a:rPr>
              <a:t>cont</a:t>
            </a:r>
            <a:r>
              <a:rPr lang="en-ZA" sz="3600" b="1" dirty="0">
                <a:solidFill>
                  <a:srgbClr val="012169"/>
                </a:solidFill>
                <a:latin typeface="Arial"/>
                <a:cs typeface="Calibri"/>
              </a:rPr>
              <a:t>…:</a:t>
            </a:r>
          </a:p>
        </p:txBody>
      </p:sp>
      <p:sp>
        <p:nvSpPr>
          <p:cNvPr id="5" name="Rectangle 4">
            <a:extLst>
              <a:ext uri="{FF2B5EF4-FFF2-40B4-BE49-F238E27FC236}">
                <a16:creationId xmlns:a16="http://schemas.microsoft.com/office/drawing/2014/main" id="{8F54D95E-C591-2AD1-1191-6B413B865833}"/>
              </a:ext>
            </a:extLst>
          </p:cNvPr>
          <p:cNvSpPr/>
          <p:nvPr/>
        </p:nvSpPr>
        <p:spPr>
          <a:xfrm>
            <a:off x="0" y="6512010"/>
            <a:ext cx="12192000" cy="438662"/>
          </a:xfrm>
          <a:prstGeom prst="rect">
            <a:avLst/>
          </a:prstGeom>
          <a:solidFill>
            <a:srgbClr val="0024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46873829-4E88-8A2C-6417-291787D96348}"/>
              </a:ext>
            </a:extLst>
          </p:cNvPr>
          <p:cNvSpPr txBox="1"/>
          <p:nvPr/>
        </p:nvSpPr>
        <p:spPr>
          <a:xfrm>
            <a:off x="540450" y="1200942"/>
            <a:ext cx="11111100" cy="830997"/>
          </a:xfrm>
          <a:prstGeom prst="rect">
            <a:avLst/>
          </a:prstGeom>
          <a:noFill/>
        </p:spPr>
        <p:txBody>
          <a:bodyPr wrap="square" rtlCol="0">
            <a:spAutoFit/>
          </a:bodyPr>
          <a:lstStyle/>
          <a:p>
            <a:pPr algn="l"/>
            <a:endParaRPr lang="en-US" sz="1600" b="1" i="0" dirty="0">
              <a:solidFill>
                <a:srgbClr val="032367"/>
              </a:solidFill>
              <a:effectLst/>
              <a:latin typeface="+mj-lt"/>
            </a:endParaRPr>
          </a:p>
          <a:p>
            <a:pPr algn="l"/>
            <a:r>
              <a:rPr lang="en-US" sz="1600" b="1" i="0" dirty="0">
                <a:solidFill>
                  <a:srgbClr val="012169"/>
                </a:solidFill>
                <a:effectLst/>
                <a:latin typeface="+mj-lt"/>
              </a:rPr>
              <a:t>Students who do not have a GCSE/</a:t>
            </a:r>
            <a:r>
              <a:rPr lang="en-US" sz="1600" b="1" i="0" dirty="0" err="1">
                <a:solidFill>
                  <a:srgbClr val="012169"/>
                </a:solidFill>
                <a:effectLst/>
                <a:latin typeface="+mj-lt"/>
              </a:rPr>
              <a:t>iGCSE</a:t>
            </a:r>
            <a:r>
              <a:rPr lang="en-US" sz="1600" b="1" i="0" dirty="0">
                <a:solidFill>
                  <a:srgbClr val="012169"/>
                </a:solidFill>
                <a:effectLst/>
                <a:latin typeface="+mj-lt"/>
              </a:rPr>
              <a:t> 'O' Levels or equivalent at a 'C' '4' in English, must have a valid score of 5.5 or above in the International English Language Testing System (IELTS) examination.</a:t>
            </a:r>
            <a:endParaRPr lang="en-US" sz="1600" b="1" i="0" dirty="0">
              <a:solidFill>
                <a:srgbClr val="032367"/>
              </a:solidFill>
              <a:effectLst/>
              <a:latin typeface="+mj-lt"/>
            </a:endParaRPr>
          </a:p>
        </p:txBody>
      </p:sp>
      <p:sp>
        <p:nvSpPr>
          <p:cNvPr id="4" name="TextBox 3">
            <a:extLst>
              <a:ext uri="{FF2B5EF4-FFF2-40B4-BE49-F238E27FC236}">
                <a16:creationId xmlns:a16="http://schemas.microsoft.com/office/drawing/2014/main" id="{B01A0FB8-A0D6-E4CE-BB79-80CE7BB6FD86}"/>
              </a:ext>
            </a:extLst>
          </p:cNvPr>
          <p:cNvSpPr txBox="1"/>
          <p:nvPr/>
        </p:nvSpPr>
        <p:spPr>
          <a:xfrm>
            <a:off x="3424434" y="2286248"/>
            <a:ext cx="3701143" cy="646331"/>
          </a:xfrm>
          <a:prstGeom prst="rect">
            <a:avLst/>
          </a:prstGeom>
          <a:noFill/>
        </p:spPr>
        <p:txBody>
          <a:bodyPr wrap="square" rtlCol="0">
            <a:spAutoFit/>
          </a:bodyPr>
          <a:lstStyle/>
          <a:p>
            <a:pPr algn="ctr"/>
            <a:r>
              <a:rPr lang="en-US" dirty="0">
                <a:solidFill>
                  <a:srgbClr val="002463"/>
                </a:solidFill>
                <a:latin typeface="Arial" panose="020B0604020202020204" pitchFamily="34" charset="0"/>
                <a:cs typeface="Arial" panose="020B0604020202020204" pitchFamily="34" charset="0"/>
              </a:rPr>
              <a:t>English language requirements:</a:t>
            </a:r>
          </a:p>
          <a:p>
            <a:pPr algn="ctr"/>
            <a:endParaRPr lang="en-US" dirty="0">
              <a:solidFill>
                <a:srgbClr val="002463"/>
              </a:solidFill>
              <a:latin typeface="Arial" panose="020B0604020202020204" pitchFamily="34" charset="0"/>
              <a:cs typeface="Arial" panose="020B0604020202020204" pitchFamily="34" charset="0"/>
            </a:endParaRPr>
          </a:p>
        </p:txBody>
      </p:sp>
      <p:graphicFrame>
        <p:nvGraphicFramePr>
          <p:cNvPr id="9" name="Table 8">
            <a:extLst>
              <a:ext uri="{FF2B5EF4-FFF2-40B4-BE49-F238E27FC236}">
                <a16:creationId xmlns:a16="http://schemas.microsoft.com/office/drawing/2014/main" id="{C4E323BF-CF7D-18C0-02BA-881B00D04D09}"/>
              </a:ext>
            </a:extLst>
          </p:cNvPr>
          <p:cNvGraphicFramePr>
            <a:graphicFrameLocks noGrp="1"/>
          </p:cNvGraphicFramePr>
          <p:nvPr/>
        </p:nvGraphicFramePr>
        <p:xfrm>
          <a:off x="2325189" y="2894654"/>
          <a:ext cx="6888480" cy="2369185"/>
        </p:xfrm>
        <a:graphic>
          <a:graphicData uri="http://schemas.openxmlformats.org/drawingml/2006/table">
            <a:tbl>
              <a:tblPr firstRow="1" firstCol="1" bandRow="1"/>
              <a:tblGrid>
                <a:gridCol w="1077595">
                  <a:extLst>
                    <a:ext uri="{9D8B030D-6E8A-4147-A177-3AD203B41FA5}">
                      <a16:colId xmlns:a16="http://schemas.microsoft.com/office/drawing/2014/main" val="2362481733"/>
                    </a:ext>
                  </a:extLst>
                </a:gridCol>
                <a:gridCol w="715645">
                  <a:extLst>
                    <a:ext uri="{9D8B030D-6E8A-4147-A177-3AD203B41FA5}">
                      <a16:colId xmlns:a16="http://schemas.microsoft.com/office/drawing/2014/main" val="1965861130"/>
                    </a:ext>
                  </a:extLst>
                </a:gridCol>
                <a:gridCol w="715645">
                  <a:extLst>
                    <a:ext uri="{9D8B030D-6E8A-4147-A177-3AD203B41FA5}">
                      <a16:colId xmlns:a16="http://schemas.microsoft.com/office/drawing/2014/main" val="2454031645"/>
                    </a:ext>
                  </a:extLst>
                </a:gridCol>
                <a:gridCol w="744220">
                  <a:extLst>
                    <a:ext uri="{9D8B030D-6E8A-4147-A177-3AD203B41FA5}">
                      <a16:colId xmlns:a16="http://schemas.microsoft.com/office/drawing/2014/main" val="4064583331"/>
                    </a:ext>
                  </a:extLst>
                </a:gridCol>
                <a:gridCol w="744220">
                  <a:extLst>
                    <a:ext uri="{9D8B030D-6E8A-4147-A177-3AD203B41FA5}">
                      <a16:colId xmlns:a16="http://schemas.microsoft.com/office/drawing/2014/main" val="1927356406"/>
                    </a:ext>
                  </a:extLst>
                </a:gridCol>
                <a:gridCol w="744220">
                  <a:extLst>
                    <a:ext uri="{9D8B030D-6E8A-4147-A177-3AD203B41FA5}">
                      <a16:colId xmlns:a16="http://schemas.microsoft.com/office/drawing/2014/main" val="1668205378"/>
                    </a:ext>
                  </a:extLst>
                </a:gridCol>
                <a:gridCol w="715645">
                  <a:extLst>
                    <a:ext uri="{9D8B030D-6E8A-4147-A177-3AD203B41FA5}">
                      <a16:colId xmlns:a16="http://schemas.microsoft.com/office/drawing/2014/main" val="1604564876"/>
                    </a:ext>
                  </a:extLst>
                </a:gridCol>
                <a:gridCol w="715645">
                  <a:extLst>
                    <a:ext uri="{9D8B030D-6E8A-4147-A177-3AD203B41FA5}">
                      <a16:colId xmlns:a16="http://schemas.microsoft.com/office/drawing/2014/main" val="3396498120"/>
                    </a:ext>
                  </a:extLst>
                </a:gridCol>
                <a:gridCol w="715645">
                  <a:extLst>
                    <a:ext uri="{9D8B030D-6E8A-4147-A177-3AD203B41FA5}">
                      <a16:colId xmlns:a16="http://schemas.microsoft.com/office/drawing/2014/main" val="3176724278"/>
                    </a:ext>
                  </a:extLst>
                </a:gridCol>
              </a:tblGrid>
              <a:tr h="0">
                <a:tc>
                  <a:txBody>
                    <a:bodyPr/>
                    <a:lstStyle/>
                    <a:p>
                      <a:pPr algn="ctr">
                        <a:lnSpc>
                          <a:spcPct val="107000"/>
                        </a:lnSpc>
                        <a:spcAft>
                          <a:spcPts val="800"/>
                        </a:spcAft>
                      </a:pPr>
                      <a:r>
                        <a:rPr lang="en-GB" sz="1000" b="1"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NCC Entry Requirement</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b="1"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NCC</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b="1"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IELTS</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b="1"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TOEFL</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b="1"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Password</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b="1"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PTE Academic</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b="1"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Skills for English</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b="1"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CEFR</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b="1"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Duolingo</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14935003"/>
                  </a:ext>
                </a:extLst>
              </a:tr>
              <a:tr h="0">
                <a:tc rowSpan="7">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 </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7">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 </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9.0</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118 – 120</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3">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 </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86+</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C2 Pass</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C2</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155 – 160</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63455662"/>
                  </a:ext>
                </a:extLst>
              </a:tr>
              <a:tr h="0">
                <a:tc vMerge="1">
                  <a:txBody>
                    <a:bodyPr/>
                    <a:lstStyle/>
                    <a:p>
                      <a:endParaRPr lang="en-GB"/>
                    </a:p>
                  </a:txBody>
                  <a:tcPr/>
                </a:tc>
                <a:tc vMerge="1">
                  <a:txBody>
                    <a:bodyPr/>
                    <a:lstStyle/>
                    <a:p>
                      <a:endParaRPr lang="en-GB"/>
                    </a:p>
                  </a:txBody>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8.5</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115 – 117</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GB"/>
                    </a:p>
                  </a:txBody>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83 – 85</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C2 Pass</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C2</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145 – 150</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23935394"/>
                  </a:ext>
                </a:extLst>
              </a:tr>
              <a:tr h="0">
                <a:tc vMerge="1">
                  <a:txBody>
                    <a:bodyPr/>
                    <a:lstStyle/>
                    <a:p>
                      <a:endParaRPr lang="en-GB"/>
                    </a:p>
                  </a:txBody>
                  <a:tcPr/>
                </a:tc>
                <a:tc vMerge="1">
                  <a:txBody>
                    <a:bodyPr/>
                    <a:lstStyle/>
                    <a:p>
                      <a:endParaRPr lang="en-GB"/>
                    </a:p>
                  </a:txBody>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8.0</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110 – 114</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GB"/>
                    </a:p>
                  </a:txBody>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79 – 82</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C1 Pass</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C1</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135 – 140</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41403219"/>
                  </a:ext>
                </a:extLst>
              </a:tr>
              <a:tr h="0">
                <a:tc vMerge="1">
                  <a:txBody>
                    <a:bodyPr/>
                    <a:lstStyle/>
                    <a:p>
                      <a:endParaRPr lang="en-GB"/>
                    </a:p>
                  </a:txBody>
                  <a:tcPr/>
                </a:tc>
                <a:tc vMerge="1">
                  <a:txBody>
                    <a:bodyPr/>
                    <a:lstStyle/>
                    <a:p>
                      <a:endParaRPr lang="en-GB"/>
                    </a:p>
                  </a:txBody>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7.5</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102 – 109</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Password Plus</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73 – 78</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C1 Pass</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C1</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125 – 130</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72843373"/>
                  </a:ext>
                </a:extLst>
              </a:tr>
              <a:tr h="0">
                <a:tc vMerge="1">
                  <a:txBody>
                    <a:bodyPr/>
                    <a:lstStyle/>
                    <a:p>
                      <a:endParaRPr lang="en-GB"/>
                    </a:p>
                  </a:txBody>
                  <a:tcPr/>
                </a:tc>
                <a:tc vMerge="1">
                  <a:txBody>
                    <a:bodyPr/>
                    <a:lstStyle/>
                    <a:p>
                      <a:endParaRPr lang="en-GB"/>
                    </a:p>
                  </a:txBody>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7.0</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94 – 101</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7.0</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65 – 72</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C1 Pass</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C1</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115 – 120</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66179243"/>
                  </a:ext>
                </a:extLst>
              </a:tr>
              <a:tr h="0">
                <a:tc vMerge="1">
                  <a:txBody>
                    <a:bodyPr/>
                    <a:lstStyle/>
                    <a:p>
                      <a:endParaRPr lang="en-GB"/>
                    </a:p>
                  </a:txBody>
                  <a:tcPr/>
                </a:tc>
                <a:tc vMerge="1">
                  <a:txBody>
                    <a:bodyPr/>
                    <a:lstStyle/>
                    <a:p>
                      <a:endParaRPr lang="en-GB"/>
                    </a:p>
                  </a:txBody>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6.5</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79 – 93</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6.5</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58 – 64</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B2 Pass</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B2</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105 – 110</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43514666"/>
                  </a:ext>
                </a:extLst>
              </a:tr>
              <a:tr h="0">
                <a:tc vMerge="1">
                  <a:txBody>
                    <a:bodyPr/>
                    <a:lstStyle/>
                    <a:p>
                      <a:endParaRPr lang="en-GB"/>
                    </a:p>
                  </a:txBody>
                  <a:tcPr/>
                </a:tc>
                <a:tc vMerge="1">
                  <a:txBody>
                    <a:bodyPr/>
                    <a:lstStyle/>
                    <a:p>
                      <a:endParaRPr lang="en-GB"/>
                    </a:p>
                  </a:txBody>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6.0</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60 – 78</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6.0</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50 – 57</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B2 Pass</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B2</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95 – 100</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75919722"/>
                  </a:ext>
                </a:extLst>
              </a:tr>
              <a:tr h="0">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L3DC/L4DC/L5DC</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HEPT 40%</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5.5</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46 – 59</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5.5</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42 – 49</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B2 Pass</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B2</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85 – 90</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98394525"/>
                  </a:ext>
                </a:extLst>
              </a:tr>
              <a:tr h="0">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 </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 </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5.0</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35 – 45</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5.0</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36 – 41</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B1 Pass</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B1</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75 – 80</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72715857"/>
                  </a:ext>
                </a:extLst>
              </a:tr>
              <a:tr h="0">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L3IFDHES</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SEPT 40%</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4.5</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32 - 34</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4.5</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30 - 35</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B1 Pass</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a:solidFill>
                            <a:srgbClr val="002060"/>
                          </a:solidFill>
                          <a:effectLst/>
                          <a:latin typeface="Arial" panose="020B0604020202020204" pitchFamily="34" charset="0"/>
                          <a:ea typeface="Aptos" panose="020B0004020202020204" pitchFamily="34" charset="0"/>
                          <a:cs typeface="Times New Roman" panose="02020603050405020304" pitchFamily="18" charset="0"/>
                        </a:rPr>
                        <a:t>B1</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GB" sz="1000" kern="100" dirty="0">
                          <a:solidFill>
                            <a:srgbClr val="002060"/>
                          </a:solidFill>
                          <a:effectLst/>
                          <a:latin typeface="Arial" panose="020B0604020202020204" pitchFamily="34" charset="0"/>
                          <a:ea typeface="Aptos" panose="020B0004020202020204" pitchFamily="34" charset="0"/>
                          <a:cs typeface="Times New Roman" panose="02020603050405020304" pitchFamily="18" charset="0"/>
                        </a:rPr>
                        <a:t>65 - 70</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00709850"/>
                  </a:ext>
                </a:extLst>
              </a:tr>
            </a:tbl>
          </a:graphicData>
        </a:graphic>
      </p:graphicFrame>
      <p:sp>
        <p:nvSpPr>
          <p:cNvPr id="10" name="TextBox 9">
            <a:extLst>
              <a:ext uri="{FF2B5EF4-FFF2-40B4-BE49-F238E27FC236}">
                <a16:creationId xmlns:a16="http://schemas.microsoft.com/office/drawing/2014/main" id="{0C23F41D-B440-EAEA-CD13-66F522B0AE40}"/>
              </a:ext>
            </a:extLst>
          </p:cNvPr>
          <p:cNvSpPr txBox="1"/>
          <p:nvPr/>
        </p:nvSpPr>
        <p:spPr>
          <a:xfrm>
            <a:off x="1012371" y="5263839"/>
            <a:ext cx="8425543" cy="923330"/>
          </a:xfrm>
          <a:prstGeom prst="rect">
            <a:avLst/>
          </a:prstGeom>
          <a:noFill/>
        </p:spPr>
        <p:txBody>
          <a:bodyPr wrap="square" rtlCol="0">
            <a:spAutoFit/>
          </a:bodyPr>
          <a:lstStyle/>
          <a:p>
            <a:endParaRPr lang="en-US" dirty="0">
              <a:solidFill>
                <a:srgbClr val="002463"/>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800" i="0" dirty="0" err="1">
                <a:solidFill>
                  <a:srgbClr val="002463"/>
                </a:solidFill>
                <a:effectLst/>
                <a:latin typeface="Arial" panose="020B0604020202020204" pitchFamily="34" charset="0"/>
                <a:cs typeface="Arial" panose="020B0604020202020204" pitchFamily="34" charset="0"/>
              </a:rPr>
              <a:t>Centres</a:t>
            </a:r>
            <a:r>
              <a:rPr lang="en-US" sz="1800" i="0" dirty="0">
                <a:solidFill>
                  <a:srgbClr val="002463"/>
                </a:solidFill>
                <a:effectLst/>
                <a:latin typeface="Arial" panose="020B0604020202020204" pitchFamily="34" charset="0"/>
                <a:cs typeface="Arial" panose="020B0604020202020204" pitchFamily="34" charset="0"/>
              </a:rPr>
              <a:t> need to provide evidence to justify any equivalency decision based on English language requirements if not stated above.</a:t>
            </a:r>
            <a:endParaRPr lang="en-GB" dirty="0">
              <a:solidFill>
                <a:srgbClr val="002463"/>
              </a:solidFill>
              <a:latin typeface="Arial" panose="020B0604020202020204" pitchFamily="34" charset="0"/>
              <a:cs typeface="Arial" panose="020B0604020202020204" pitchFamily="34" charset="0"/>
            </a:endParaRPr>
          </a:p>
        </p:txBody>
      </p:sp>
      <p:pic>
        <p:nvPicPr>
          <p:cNvPr id="11" name="Picture 10" descr="A clipboard with check marks&#10;&#10;Description automatically generated">
            <a:extLst>
              <a:ext uri="{FF2B5EF4-FFF2-40B4-BE49-F238E27FC236}">
                <a16:creationId xmlns:a16="http://schemas.microsoft.com/office/drawing/2014/main" id="{C1D269AB-C402-EC78-AE83-2DC48B8300AA}"/>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10172700" y="4982679"/>
            <a:ext cx="1748662" cy="1748662"/>
          </a:xfrm>
          <a:prstGeom prst="rect">
            <a:avLst/>
          </a:prstGeom>
        </p:spPr>
      </p:pic>
    </p:spTree>
    <p:extLst>
      <p:ext uri="{BB962C8B-B14F-4D97-AF65-F5344CB8AC3E}">
        <p14:creationId xmlns:p14="http://schemas.microsoft.com/office/powerpoint/2010/main" val="11720602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D2BA464-3312-47C7-920D-1D2ECC0CBBFC}"/>
              </a:ext>
            </a:extLst>
          </p:cNvPr>
          <p:cNvSpPr txBox="1"/>
          <p:nvPr/>
        </p:nvSpPr>
        <p:spPr>
          <a:xfrm>
            <a:off x="377313" y="300302"/>
            <a:ext cx="9795387" cy="646331"/>
          </a:xfrm>
          <a:prstGeom prst="rect">
            <a:avLst/>
          </a:prstGeom>
          <a:noFill/>
        </p:spPr>
        <p:txBody>
          <a:bodyPr wrap="square" lIns="91440" tIns="45720" rIns="91440" bIns="45720" rtlCol="0" anchor="t">
            <a:spAutoFit/>
          </a:bodyPr>
          <a:lstStyle/>
          <a:p>
            <a:r>
              <a:rPr lang="en-ZA" sz="3600" b="1" dirty="0">
                <a:solidFill>
                  <a:srgbClr val="012169"/>
                </a:solidFill>
                <a:latin typeface="Arial"/>
                <a:cs typeface="Calibri"/>
              </a:rPr>
              <a:t>Entry Requirements </a:t>
            </a:r>
            <a:r>
              <a:rPr lang="en-ZA" sz="3600" b="1" dirty="0" err="1">
                <a:solidFill>
                  <a:srgbClr val="012169"/>
                </a:solidFill>
                <a:latin typeface="Arial"/>
                <a:cs typeface="Calibri"/>
              </a:rPr>
              <a:t>cont</a:t>
            </a:r>
            <a:r>
              <a:rPr lang="en-ZA" sz="3600" b="1" dirty="0">
                <a:solidFill>
                  <a:srgbClr val="012169"/>
                </a:solidFill>
                <a:latin typeface="Arial"/>
                <a:cs typeface="Calibri"/>
              </a:rPr>
              <a:t>…:</a:t>
            </a:r>
          </a:p>
        </p:txBody>
      </p:sp>
      <p:sp>
        <p:nvSpPr>
          <p:cNvPr id="5" name="Rectangle 4">
            <a:extLst>
              <a:ext uri="{FF2B5EF4-FFF2-40B4-BE49-F238E27FC236}">
                <a16:creationId xmlns:a16="http://schemas.microsoft.com/office/drawing/2014/main" id="{8F54D95E-C591-2AD1-1191-6B413B865833}"/>
              </a:ext>
            </a:extLst>
          </p:cNvPr>
          <p:cNvSpPr/>
          <p:nvPr/>
        </p:nvSpPr>
        <p:spPr>
          <a:xfrm>
            <a:off x="0" y="6512010"/>
            <a:ext cx="12192000" cy="438662"/>
          </a:xfrm>
          <a:prstGeom prst="rect">
            <a:avLst/>
          </a:prstGeom>
          <a:solidFill>
            <a:srgbClr val="0024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46873829-4E88-8A2C-6417-291787D96348}"/>
              </a:ext>
            </a:extLst>
          </p:cNvPr>
          <p:cNvSpPr txBox="1"/>
          <p:nvPr/>
        </p:nvSpPr>
        <p:spPr>
          <a:xfrm>
            <a:off x="540450" y="1200942"/>
            <a:ext cx="11111100" cy="830997"/>
          </a:xfrm>
          <a:prstGeom prst="rect">
            <a:avLst/>
          </a:prstGeom>
          <a:noFill/>
        </p:spPr>
        <p:txBody>
          <a:bodyPr wrap="square" rtlCol="0">
            <a:spAutoFit/>
          </a:bodyPr>
          <a:lstStyle/>
          <a:p>
            <a:pPr algn="l"/>
            <a:endParaRPr lang="en-US" sz="1600" b="1" i="0" dirty="0">
              <a:solidFill>
                <a:srgbClr val="002463"/>
              </a:solidFill>
              <a:effectLst/>
              <a:latin typeface="+mj-lt"/>
            </a:endParaRPr>
          </a:p>
          <a:p>
            <a:pPr algn="l"/>
            <a:r>
              <a:rPr lang="en-US" sz="1600" b="1" i="0" dirty="0">
                <a:solidFill>
                  <a:srgbClr val="002463"/>
                </a:solidFill>
                <a:effectLst/>
                <a:latin typeface="+mj-lt"/>
              </a:rPr>
              <a:t>Alternatively, students can take the free NCC Education Standard/Higher English Placement Test which is administered by our Accredited Partner </a:t>
            </a:r>
            <a:r>
              <a:rPr lang="en-US" sz="1600" b="1" i="0" dirty="0" err="1">
                <a:solidFill>
                  <a:srgbClr val="002463"/>
                </a:solidFill>
                <a:effectLst/>
                <a:latin typeface="+mj-lt"/>
              </a:rPr>
              <a:t>Centres</a:t>
            </a:r>
            <a:r>
              <a:rPr lang="en-US" sz="1600" b="1" i="0" dirty="0">
                <a:solidFill>
                  <a:srgbClr val="002463"/>
                </a:solidFill>
                <a:effectLst/>
                <a:latin typeface="+mj-lt"/>
              </a:rPr>
              <a:t>.</a:t>
            </a:r>
          </a:p>
        </p:txBody>
      </p:sp>
      <p:sp>
        <p:nvSpPr>
          <p:cNvPr id="6" name="TextBox 5">
            <a:extLst>
              <a:ext uri="{FF2B5EF4-FFF2-40B4-BE49-F238E27FC236}">
                <a16:creationId xmlns:a16="http://schemas.microsoft.com/office/drawing/2014/main" id="{D5614BC1-1471-AE01-E287-6CB7BDFB4969}"/>
              </a:ext>
            </a:extLst>
          </p:cNvPr>
          <p:cNvSpPr txBox="1"/>
          <p:nvPr/>
        </p:nvSpPr>
        <p:spPr>
          <a:xfrm>
            <a:off x="540450" y="3055619"/>
            <a:ext cx="10901533" cy="2031325"/>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rgbClr val="002463"/>
                </a:solidFill>
                <a:latin typeface="+mj-lt"/>
              </a:rPr>
              <a:t>Pass the NCC Education Standard English Placement Test (SEPT) and achieve 40% or above for students to be accepted – IELTS 4.5 equivalent</a:t>
            </a:r>
          </a:p>
          <a:p>
            <a:pPr marL="285750" indent="-285750">
              <a:buFont typeface="Arial" panose="020B0604020202020204" pitchFamily="34" charset="0"/>
              <a:buChar char="•"/>
            </a:pPr>
            <a:endParaRPr lang="en-US" dirty="0">
              <a:solidFill>
                <a:srgbClr val="002463"/>
              </a:solidFill>
              <a:latin typeface="+mj-lt"/>
            </a:endParaRPr>
          </a:p>
          <a:p>
            <a:pPr marL="285750" indent="-285750">
              <a:buFont typeface="Arial" panose="020B0604020202020204" pitchFamily="34" charset="0"/>
              <a:buChar char="•"/>
            </a:pPr>
            <a:r>
              <a:rPr lang="en-US" dirty="0">
                <a:solidFill>
                  <a:srgbClr val="002463"/>
                </a:solidFill>
                <a:latin typeface="+mj-lt"/>
              </a:rPr>
              <a:t>Pass the NCC Education Higher English Placement Test (HEPT) and achieve 40% or above for students to be accepted - IELTS 5.5 equivalent</a:t>
            </a:r>
          </a:p>
          <a:p>
            <a:pPr marL="285750" indent="-285750">
              <a:buFont typeface="Arial" panose="020B0604020202020204" pitchFamily="34" charset="0"/>
              <a:buChar char="•"/>
            </a:pPr>
            <a:endParaRPr lang="en-US" dirty="0">
              <a:solidFill>
                <a:srgbClr val="002463"/>
              </a:solidFill>
              <a:latin typeface="+mj-lt"/>
            </a:endParaRPr>
          </a:p>
          <a:p>
            <a:endParaRPr lang="en-GB" dirty="0">
              <a:solidFill>
                <a:srgbClr val="002463"/>
              </a:solidFill>
              <a:latin typeface="+mj-lt"/>
            </a:endParaRPr>
          </a:p>
        </p:txBody>
      </p:sp>
      <p:sp>
        <p:nvSpPr>
          <p:cNvPr id="7" name="TextBox 6">
            <a:extLst>
              <a:ext uri="{FF2B5EF4-FFF2-40B4-BE49-F238E27FC236}">
                <a16:creationId xmlns:a16="http://schemas.microsoft.com/office/drawing/2014/main" id="{409AAA5B-AC86-E46F-7EA0-E489E3828BD4}"/>
              </a:ext>
            </a:extLst>
          </p:cNvPr>
          <p:cNvSpPr txBox="1"/>
          <p:nvPr/>
        </p:nvSpPr>
        <p:spPr>
          <a:xfrm>
            <a:off x="540450" y="2359113"/>
            <a:ext cx="5921828" cy="369332"/>
          </a:xfrm>
          <a:prstGeom prst="rect">
            <a:avLst/>
          </a:prstGeom>
          <a:noFill/>
        </p:spPr>
        <p:txBody>
          <a:bodyPr wrap="square" rtlCol="0">
            <a:spAutoFit/>
          </a:bodyPr>
          <a:lstStyle/>
          <a:p>
            <a:r>
              <a:rPr lang="en-US" dirty="0">
                <a:solidFill>
                  <a:srgbClr val="002463"/>
                </a:solidFill>
                <a:latin typeface="+mj-lt"/>
              </a:rPr>
              <a:t>For learners who do not hold a valid IELTS certificate:</a:t>
            </a:r>
            <a:endParaRPr lang="en-GB" dirty="0">
              <a:solidFill>
                <a:srgbClr val="002463"/>
              </a:solidFill>
              <a:latin typeface="+mj-lt"/>
            </a:endParaRPr>
          </a:p>
        </p:txBody>
      </p:sp>
      <p:pic>
        <p:nvPicPr>
          <p:cNvPr id="11" name="Picture 10" descr="A clipboard with check marks&#10;&#10;Description automatically generated">
            <a:extLst>
              <a:ext uri="{FF2B5EF4-FFF2-40B4-BE49-F238E27FC236}">
                <a16:creationId xmlns:a16="http://schemas.microsoft.com/office/drawing/2014/main" id="{6B2F126B-4E7E-A4B6-548F-0FAE74693E91}"/>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10172700" y="4982679"/>
            <a:ext cx="1748662" cy="1748662"/>
          </a:xfrm>
          <a:prstGeom prst="rect">
            <a:avLst/>
          </a:prstGeom>
        </p:spPr>
      </p:pic>
    </p:spTree>
    <p:extLst>
      <p:ext uri="{BB962C8B-B14F-4D97-AF65-F5344CB8AC3E}">
        <p14:creationId xmlns:p14="http://schemas.microsoft.com/office/powerpoint/2010/main" val="24060035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3">
            <a:extLst>
              <a:ext uri="{FF2B5EF4-FFF2-40B4-BE49-F238E27FC236}">
                <a16:creationId xmlns:a16="http://schemas.microsoft.com/office/drawing/2014/main" id="{348E3BA6-0DF4-CA7A-306A-E0E49837D347}"/>
              </a:ext>
            </a:extLst>
          </p:cNvPr>
          <p:cNvGraphicFramePr>
            <a:graphicFrameLocks/>
          </p:cNvGraphicFramePr>
          <p:nvPr>
            <p:extLst>
              <p:ext uri="{D42A27DB-BD31-4B8C-83A1-F6EECF244321}">
                <p14:modId xmlns:p14="http://schemas.microsoft.com/office/powerpoint/2010/main" val="2989346710"/>
              </p:ext>
            </p:extLst>
          </p:nvPr>
        </p:nvGraphicFramePr>
        <p:xfrm>
          <a:off x="606287" y="1441174"/>
          <a:ext cx="11121887" cy="4437996"/>
        </p:xfrm>
        <a:graphic>
          <a:graphicData uri="http://schemas.openxmlformats.org/drawingml/2006/table">
            <a:tbl>
              <a:tblPr firstRow="1" bandRow="1">
                <a:tableStyleId>{5C22544A-7EE6-4342-B048-85BDC9FD1C3A}</a:tableStyleId>
              </a:tblPr>
              <a:tblGrid>
                <a:gridCol w="2628974">
                  <a:extLst>
                    <a:ext uri="{9D8B030D-6E8A-4147-A177-3AD203B41FA5}">
                      <a16:colId xmlns:a16="http://schemas.microsoft.com/office/drawing/2014/main" val="2940018812"/>
                    </a:ext>
                  </a:extLst>
                </a:gridCol>
                <a:gridCol w="819904">
                  <a:extLst>
                    <a:ext uri="{9D8B030D-6E8A-4147-A177-3AD203B41FA5}">
                      <a16:colId xmlns:a16="http://schemas.microsoft.com/office/drawing/2014/main" val="1582899638"/>
                    </a:ext>
                  </a:extLst>
                </a:gridCol>
                <a:gridCol w="3518119">
                  <a:extLst>
                    <a:ext uri="{9D8B030D-6E8A-4147-A177-3AD203B41FA5}">
                      <a16:colId xmlns:a16="http://schemas.microsoft.com/office/drawing/2014/main" val="3037237962"/>
                    </a:ext>
                  </a:extLst>
                </a:gridCol>
                <a:gridCol w="4154890">
                  <a:extLst>
                    <a:ext uri="{9D8B030D-6E8A-4147-A177-3AD203B41FA5}">
                      <a16:colId xmlns:a16="http://schemas.microsoft.com/office/drawing/2014/main" val="436920766"/>
                    </a:ext>
                  </a:extLst>
                </a:gridCol>
              </a:tblGrid>
              <a:tr h="385481">
                <a:tc>
                  <a:txBody>
                    <a:bodyPr/>
                    <a:lstStyle/>
                    <a:p>
                      <a:pPr algn="ctr"/>
                      <a:r>
                        <a:rPr lang="en-US" sz="1400" dirty="0">
                          <a:solidFill>
                            <a:schemeClr val="bg1"/>
                          </a:solidFill>
                          <a:latin typeface="Arial" panose="020B0604020202020204" pitchFamily="34" charset="0"/>
                          <a:cs typeface="Arial" panose="020B0604020202020204" pitchFamily="34" charset="0"/>
                        </a:rPr>
                        <a:t>L</a:t>
                      </a:r>
                      <a:r>
                        <a:rPr lang="en-GB" sz="1400" dirty="0">
                          <a:solidFill>
                            <a:schemeClr val="bg1"/>
                          </a:solidFill>
                          <a:latin typeface="Arial" panose="020B0604020202020204" pitchFamily="34" charset="0"/>
                          <a:cs typeface="Arial" panose="020B0604020202020204" pitchFamily="34" charset="0"/>
                        </a:rPr>
                        <a:t>3DC Units</a:t>
                      </a:r>
                    </a:p>
                  </a:txBody>
                  <a:tcPr marL="75037" marR="75037" marT="37518" marB="37518"/>
                </a:tc>
                <a:tc>
                  <a:txBody>
                    <a:bodyPr/>
                    <a:lstStyle/>
                    <a:p>
                      <a:pPr algn="ctr"/>
                      <a:r>
                        <a:rPr lang="en-US" sz="1400" dirty="0">
                          <a:solidFill>
                            <a:schemeClr val="bg1"/>
                          </a:solidFill>
                          <a:latin typeface="Arial" panose="020B0604020202020204" pitchFamily="34" charset="0"/>
                          <a:cs typeface="Arial" panose="020B0604020202020204" pitchFamily="34" charset="0"/>
                        </a:rPr>
                        <a:t>Credit</a:t>
                      </a:r>
                      <a:endParaRPr lang="en-GB" sz="1400" dirty="0">
                        <a:solidFill>
                          <a:schemeClr val="bg1"/>
                        </a:solidFill>
                        <a:latin typeface="Arial" panose="020B0604020202020204" pitchFamily="34" charset="0"/>
                        <a:cs typeface="Arial" panose="020B0604020202020204" pitchFamily="34" charset="0"/>
                      </a:endParaRPr>
                    </a:p>
                  </a:txBody>
                  <a:tcPr marL="75037" marR="75037" marT="37518" marB="37518"/>
                </a:tc>
                <a:tc>
                  <a:txBody>
                    <a:bodyPr/>
                    <a:lstStyle/>
                    <a:p>
                      <a:pPr algn="ctr"/>
                      <a:r>
                        <a:rPr lang="en-US" sz="1400" dirty="0">
                          <a:solidFill>
                            <a:schemeClr val="bg1"/>
                          </a:solidFill>
                          <a:latin typeface="Arial" panose="020B0604020202020204" pitchFamily="34" charset="0"/>
                          <a:cs typeface="Arial" panose="020B0604020202020204" pitchFamily="34" charset="0"/>
                        </a:rPr>
                        <a:t>Assessment Methods</a:t>
                      </a:r>
                      <a:endParaRPr lang="en-GB" sz="1400" dirty="0">
                        <a:solidFill>
                          <a:schemeClr val="bg1"/>
                        </a:solidFill>
                        <a:latin typeface="Arial" panose="020B0604020202020204" pitchFamily="34" charset="0"/>
                        <a:cs typeface="Arial" panose="020B0604020202020204" pitchFamily="34" charset="0"/>
                      </a:endParaRPr>
                    </a:p>
                  </a:txBody>
                  <a:tcPr marL="75037" marR="75037" marT="37518" marB="37518"/>
                </a:tc>
                <a:tc>
                  <a:txBody>
                    <a:bodyPr/>
                    <a:lstStyle/>
                    <a:p>
                      <a:pPr algn="ctr"/>
                      <a:r>
                        <a:rPr lang="en-US" sz="1400" dirty="0">
                          <a:solidFill>
                            <a:schemeClr val="bg1"/>
                          </a:solidFill>
                          <a:latin typeface="Arial" panose="020B0604020202020204" pitchFamily="34" charset="0"/>
                          <a:cs typeface="Arial" panose="020B0604020202020204" pitchFamily="34" charset="0"/>
                        </a:rPr>
                        <a:t>C</a:t>
                      </a:r>
                      <a:r>
                        <a:rPr lang="en-GB" sz="1400" dirty="0" err="1">
                          <a:solidFill>
                            <a:schemeClr val="bg1"/>
                          </a:solidFill>
                          <a:latin typeface="Arial" panose="020B0604020202020204" pitchFamily="34" charset="0"/>
                          <a:cs typeface="Arial" panose="020B0604020202020204" pitchFamily="34" charset="0"/>
                        </a:rPr>
                        <a:t>hanges</a:t>
                      </a:r>
                      <a:r>
                        <a:rPr lang="en-GB" sz="1400" dirty="0">
                          <a:solidFill>
                            <a:schemeClr val="bg1"/>
                          </a:solidFill>
                          <a:latin typeface="Arial" panose="020B0604020202020204" pitchFamily="34" charset="0"/>
                          <a:cs typeface="Arial" panose="020B0604020202020204" pitchFamily="34" charset="0"/>
                        </a:rPr>
                        <a:t> to Units</a:t>
                      </a:r>
                    </a:p>
                  </a:txBody>
                  <a:tcPr marL="75037" marR="75037" marT="37518" marB="37518"/>
                </a:tc>
                <a:extLst>
                  <a:ext uri="{0D108BD9-81ED-4DB2-BD59-A6C34878D82A}">
                    <a16:rowId xmlns:a16="http://schemas.microsoft.com/office/drawing/2014/main" val="1476791033"/>
                  </a:ext>
                </a:extLst>
              </a:tr>
              <a:tr h="68990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kern="1200" dirty="0">
                          <a:solidFill>
                            <a:srgbClr val="012169"/>
                          </a:solidFill>
                          <a:effectLst/>
                          <a:latin typeface="Arial" panose="020B0604020202020204" pitchFamily="34" charset="0"/>
                          <a:cs typeface="Arial" panose="020B0604020202020204" pitchFamily="34" charset="0"/>
                        </a:rPr>
                        <a:t>Study and Presentation Skills</a:t>
                      </a:r>
                      <a:endParaRPr lang="en-GB" sz="1400" dirty="0">
                        <a:solidFill>
                          <a:srgbClr val="012169"/>
                        </a:solidFill>
                        <a:latin typeface="Arial" panose="020B0604020202020204" pitchFamily="34" charset="0"/>
                        <a:cs typeface="Arial" panose="020B0604020202020204" pitchFamily="34" charset="0"/>
                      </a:endParaRPr>
                    </a:p>
                  </a:txBody>
                  <a:tcPr marL="75037" marR="75037" marT="37518" marB="3751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012169"/>
                          </a:solidFill>
                          <a:latin typeface="Arial" panose="020B0604020202020204" pitchFamily="34" charset="0"/>
                          <a:cs typeface="Arial" panose="020B0604020202020204" pitchFamily="34" charset="0"/>
                        </a:rPr>
                        <a:t>10</a:t>
                      </a:r>
                      <a:endParaRPr lang="en-GB" sz="1400" dirty="0">
                        <a:solidFill>
                          <a:srgbClr val="012169"/>
                        </a:solidFill>
                        <a:latin typeface="Arial" panose="020B0604020202020204" pitchFamily="34" charset="0"/>
                        <a:cs typeface="Arial" panose="020B0604020202020204" pitchFamily="34" charset="0"/>
                      </a:endParaRPr>
                    </a:p>
                  </a:txBody>
                  <a:tcPr marL="75037" marR="75037" marT="37518" marB="3751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solidFill>
                            <a:srgbClr val="012169"/>
                          </a:solidFill>
                          <a:effectLst/>
                          <a:latin typeface="Arial" panose="020B0604020202020204" pitchFamily="34" charset="0"/>
                          <a:cs typeface="Arial" panose="020B0604020202020204" pitchFamily="34" charset="0"/>
                        </a:rPr>
                        <a:t>100% Global Assignment </a:t>
                      </a:r>
                      <a:endParaRPr lang="en-GB" sz="1400" dirty="0">
                        <a:solidFill>
                          <a:srgbClr val="012169"/>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dirty="0">
                        <a:solidFill>
                          <a:srgbClr val="012169"/>
                        </a:solidFill>
                        <a:latin typeface="Arial" panose="020B0604020202020204" pitchFamily="34" charset="0"/>
                        <a:cs typeface="Arial" panose="020B0604020202020204" pitchFamily="34" charset="0"/>
                      </a:endParaRPr>
                    </a:p>
                  </a:txBody>
                  <a:tcPr marL="75037" marR="75037" marT="37518" marB="37518"/>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dirty="0">
                          <a:solidFill>
                            <a:srgbClr val="012169"/>
                          </a:solidFill>
                          <a:latin typeface="Arial" panose="020B0604020202020204" pitchFamily="34" charset="0"/>
                          <a:cs typeface="Arial" panose="020B0604020202020204" pitchFamily="34" charset="0"/>
                        </a:rPr>
                        <a:t>Reduced to 10 credits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dirty="0">
                          <a:solidFill>
                            <a:srgbClr val="012169"/>
                          </a:solidFill>
                          <a:latin typeface="Arial" panose="020B0604020202020204" pitchFamily="34" charset="0"/>
                          <a:cs typeface="Arial" panose="020B0604020202020204" pitchFamily="34" charset="0"/>
                        </a:rPr>
                        <a:t>Presentation skills added to the SPS unit </a:t>
                      </a:r>
                    </a:p>
                  </a:txBody>
                  <a:tcPr marL="75037" marR="75037" marT="37518" marB="37518"/>
                </a:tc>
                <a:extLst>
                  <a:ext uri="{0D108BD9-81ED-4DB2-BD59-A6C34878D82A}">
                    <a16:rowId xmlns:a16="http://schemas.microsoft.com/office/drawing/2014/main" val="3463752926"/>
                  </a:ext>
                </a:extLst>
              </a:tr>
              <a:tr h="6858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kern="1200" dirty="0">
                          <a:solidFill>
                            <a:srgbClr val="012169"/>
                          </a:solidFill>
                          <a:effectLst/>
                          <a:latin typeface="Arial" panose="020B0604020202020204" pitchFamily="34" charset="0"/>
                          <a:cs typeface="Arial" panose="020B0604020202020204" pitchFamily="34" charset="0"/>
                        </a:rPr>
                        <a:t>Mathematical Skills for Computing</a:t>
                      </a:r>
                      <a:endParaRPr lang="en-GB" sz="1400" dirty="0">
                        <a:solidFill>
                          <a:srgbClr val="012169"/>
                        </a:solidFill>
                        <a:latin typeface="Arial" panose="020B0604020202020204" pitchFamily="34" charset="0"/>
                        <a:cs typeface="Arial" panose="020B0604020202020204" pitchFamily="34" charset="0"/>
                      </a:endParaRPr>
                    </a:p>
                  </a:txBody>
                  <a:tcPr marL="75037" marR="75037" marT="37518" marB="3751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012169"/>
                          </a:solidFill>
                          <a:latin typeface="Arial" panose="020B0604020202020204" pitchFamily="34" charset="0"/>
                          <a:cs typeface="Arial" panose="020B0604020202020204" pitchFamily="34" charset="0"/>
                        </a:rPr>
                        <a:t>10</a:t>
                      </a:r>
                      <a:endParaRPr lang="en-GB" sz="1400" dirty="0">
                        <a:solidFill>
                          <a:srgbClr val="012169"/>
                        </a:solidFill>
                        <a:latin typeface="Arial" panose="020B0604020202020204" pitchFamily="34" charset="0"/>
                        <a:cs typeface="Arial" panose="020B0604020202020204" pitchFamily="34" charset="0"/>
                      </a:endParaRPr>
                    </a:p>
                  </a:txBody>
                  <a:tcPr marL="75037" marR="75037" marT="37518" marB="3751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solidFill>
                            <a:srgbClr val="012169"/>
                          </a:solidFill>
                          <a:latin typeface="Arial" panose="020B0604020202020204" pitchFamily="34" charset="0"/>
                          <a:cs typeface="Arial" panose="020B0604020202020204" pitchFamily="34" charset="0"/>
                        </a:rPr>
                        <a:t>70% Global Exam + 30% MCQ</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dirty="0">
                        <a:solidFill>
                          <a:srgbClr val="012169"/>
                        </a:solidFill>
                        <a:latin typeface="Arial" panose="020B0604020202020204" pitchFamily="34" charset="0"/>
                        <a:cs typeface="Arial" panose="020B0604020202020204" pitchFamily="34" charset="0"/>
                      </a:endParaRPr>
                    </a:p>
                  </a:txBody>
                  <a:tcPr marL="75037" marR="75037" marT="37518" marB="37518"/>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dirty="0">
                          <a:solidFill>
                            <a:srgbClr val="012169"/>
                          </a:solidFill>
                          <a:latin typeface="Arial" panose="020B0604020202020204" pitchFamily="34" charset="0"/>
                          <a:cs typeface="Arial" panose="020B0604020202020204" pitchFamily="34" charset="0"/>
                        </a:rPr>
                        <a:t>Removed calculus topics and add Set Theory &amp; Matrices to the MSFC unit</a:t>
                      </a:r>
                    </a:p>
                  </a:txBody>
                  <a:tcPr marL="75037" marR="75037" marT="37518" marB="37518"/>
                </a:tc>
                <a:extLst>
                  <a:ext uri="{0D108BD9-81ED-4DB2-BD59-A6C34878D82A}">
                    <a16:rowId xmlns:a16="http://schemas.microsoft.com/office/drawing/2014/main" val="490425094"/>
                  </a:ext>
                </a:extLst>
              </a:tr>
              <a:tr h="12022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kern="1200" dirty="0">
                          <a:solidFill>
                            <a:srgbClr val="012169"/>
                          </a:solidFill>
                          <a:effectLst/>
                          <a:latin typeface="Arial" panose="020B0604020202020204" pitchFamily="34" charset="0"/>
                          <a:cs typeface="Arial" panose="020B0604020202020204" pitchFamily="34" charset="0"/>
                        </a:rPr>
                        <a:t>Digital World</a:t>
                      </a:r>
                      <a:endParaRPr lang="en-GB" sz="1400" dirty="0">
                        <a:solidFill>
                          <a:srgbClr val="012169"/>
                        </a:solidFill>
                        <a:latin typeface="Arial" panose="020B0604020202020204" pitchFamily="34" charset="0"/>
                        <a:cs typeface="Arial" panose="020B0604020202020204" pitchFamily="34" charset="0"/>
                      </a:endParaRPr>
                    </a:p>
                  </a:txBody>
                  <a:tcPr marL="75037" marR="75037" marT="37518" marB="3751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012169"/>
                          </a:solidFill>
                          <a:latin typeface="Arial" panose="020B0604020202020204" pitchFamily="34" charset="0"/>
                          <a:cs typeface="Arial" panose="020B0604020202020204" pitchFamily="34" charset="0"/>
                        </a:rPr>
                        <a:t>10</a:t>
                      </a:r>
                      <a:endParaRPr lang="en-GB" sz="1400" dirty="0">
                        <a:solidFill>
                          <a:srgbClr val="012169"/>
                        </a:solidFill>
                        <a:latin typeface="Arial" panose="020B0604020202020204" pitchFamily="34" charset="0"/>
                        <a:cs typeface="Arial" panose="020B0604020202020204" pitchFamily="34" charset="0"/>
                      </a:endParaRPr>
                    </a:p>
                  </a:txBody>
                  <a:tcPr marL="75037" marR="75037" marT="37518" marB="3751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solidFill>
                            <a:srgbClr val="012169"/>
                          </a:solidFill>
                          <a:effectLst/>
                          <a:latin typeface="Arial" panose="020B0604020202020204" pitchFamily="34" charset="0"/>
                          <a:cs typeface="Arial" panose="020B0604020202020204" pitchFamily="34" charset="0"/>
                        </a:rPr>
                        <a:t>30% MCQ + 70% Global Assignment</a:t>
                      </a:r>
                      <a:endParaRPr lang="en-GB" sz="1400" dirty="0">
                        <a:solidFill>
                          <a:srgbClr val="012169"/>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dirty="0">
                        <a:solidFill>
                          <a:srgbClr val="012169"/>
                        </a:solidFill>
                        <a:latin typeface="Arial" panose="020B0604020202020204" pitchFamily="34" charset="0"/>
                        <a:cs typeface="Arial" panose="020B0604020202020204" pitchFamily="34" charset="0"/>
                      </a:endParaRPr>
                    </a:p>
                  </a:txBody>
                  <a:tcPr marL="75037" marR="75037" marT="37518" marB="37518"/>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dirty="0">
                          <a:solidFill>
                            <a:srgbClr val="012169"/>
                          </a:solidFill>
                          <a:latin typeface="Arial" panose="020B0604020202020204" pitchFamily="34" charset="0"/>
                          <a:cs typeface="Arial" panose="020B0604020202020204" pitchFamily="34" charset="0"/>
                        </a:rPr>
                        <a:t>New unit, </a:t>
                      </a:r>
                      <a:r>
                        <a:rPr lang="en-US" sz="1400" kern="1200" dirty="0">
                          <a:solidFill>
                            <a:srgbClr val="012169"/>
                          </a:solidFill>
                          <a:effectLst/>
                          <a:latin typeface="Arial" panose="020B0604020202020204" pitchFamily="34" charset="0"/>
                          <a:cs typeface="Arial" panose="020B0604020202020204" pitchFamily="34" charset="0"/>
                        </a:rPr>
                        <a:t>explores how the world of the 21st century is underpinned by computing technology and how it works, together with the impacts on society and importance of cyber security.</a:t>
                      </a:r>
                      <a:endParaRPr lang="en-GB" sz="1400" dirty="0">
                        <a:solidFill>
                          <a:srgbClr val="012169"/>
                        </a:solidFill>
                        <a:latin typeface="Arial" panose="020B0604020202020204" pitchFamily="34" charset="0"/>
                        <a:cs typeface="Arial" panose="020B0604020202020204" pitchFamily="34" charset="0"/>
                      </a:endParaRPr>
                    </a:p>
                  </a:txBody>
                  <a:tcPr marL="75037" marR="75037" marT="37518" marB="37518"/>
                </a:tc>
                <a:extLst>
                  <a:ext uri="{0D108BD9-81ED-4DB2-BD59-A6C34878D82A}">
                    <a16:rowId xmlns:a16="http://schemas.microsoft.com/office/drawing/2014/main" val="1399930092"/>
                  </a:ext>
                </a:extLst>
              </a:tr>
              <a:tr h="6096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kern="1200" dirty="0">
                          <a:solidFill>
                            <a:srgbClr val="012169"/>
                          </a:solidFill>
                          <a:effectLst/>
                          <a:latin typeface="Arial" panose="020B0604020202020204" pitchFamily="34" charset="0"/>
                          <a:cs typeface="Arial" panose="020B0604020202020204" pitchFamily="34" charset="0"/>
                        </a:rPr>
                        <a:t>Introduction to Computer Science</a:t>
                      </a:r>
                      <a:endParaRPr lang="en-GB" sz="1400" dirty="0">
                        <a:solidFill>
                          <a:srgbClr val="012169"/>
                        </a:solidFill>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012169"/>
                          </a:solidFill>
                          <a:latin typeface="Arial" panose="020B0604020202020204" pitchFamily="34" charset="0"/>
                          <a:cs typeface="Arial" panose="020B0604020202020204" pitchFamily="34" charset="0"/>
                        </a:rPr>
                        <a:t>10</a:t>
                      </a:r>
                      <a:endParaRPr lang="en-GB" sz="1400" dirty="0">
                        <a:solidFill>
                          <a:srgbClr val="012169"/>
                        </a:solidFill>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solidFill>
                            <a:srgbClr val="012169"/>
                          </a:solidFill>
                          <a:latin typeface="Arial" panose="020B0604020202020204" pitchFamily="34" charset="0"/>
                          <a:cs typeface="Arial" panose="020B0604020202020204" pitchFamily="34" charset="0"/>
                        </a:rPr>
                        <a:t>70% Global Exam + 30% MCQ</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dirty="0">
                        <a:solidFill>
                          <a:srgbClr val="012169"/>
                        </a:solidFill>
                        <a:latin typeface="Arial" panose="020B0604020202020204" pitchFamily="34" charset="0"/>
                        <a:cs typeface="Arial" panose="020B0604020202020204" pitchFamily="34" charset="0"/>
                      </a:endParaRP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dirty="0">
                          <a:solidFill>
                            <a:srgbClr val="012169"/>
                          </a:solidFill>
                          <a:latin typeface="Arial" panose="020B0604020202020204" pitchFamily="34" charset="0"/>
                          <a:cs typeface="Arial" panose="020B0604020202020204" pitchFamily="34" charset="0"/>
                        </a:rPr>
                        <a:t>C</a:t>
                      </a:r>
                      <a:r>
                        <a:rPr lang="en-GB" sz="1400" dirty="0" err="1">
                          <a:solidFill>
                            <a:srgbClr val="012169"/>
                          </a:solidFill>
                          <a:latin typeface="Arial" panose="020B0604020202020204" pitchFamily="34" charset="0"/>
                          <a:cs typeface="Arial" panose="020B0604020202020204" pitchFamily="34" charset="0"/>
                        </a:rPr>
                        <a:t>urrent</a:t>
                      </a:r>
                      <a:r>
                        <a:rPr lang="en-GB" sz="1400" dirty="0">
                          <a:solidFill>
                            <a:srgbClr val="012169"/>
                          </a:solidFill>
                          <a:latin typeface="Arial" panose="020B0604020202020204" pitchFamily="34" charset="0"/>
                          <a:cs typeface="Arial" panose="020B0604020202020204" pitchFamily="34" charset="0"/>
                        </a:rPr>
                        <a:t> and up to date content with new teaching materials </a:t>
                      </a:r>
                    </a:p>
                  </a:txBody>
                  <a:tcPr/>
                </a:tc>
                <a:extLst>
                  <a:ext uri="{0D108BD9-81ED-4DB2-BD59-A6C34878D82A}">
                    <a16:rowId xmlns:a16="http://schemas.microsoft.com/office/drawing/2014/main" val="1735965551"/>
                  </a:ext>
                </a:extLst>
              </a:tr>
              <a:tr h="864940">
                <a:tc>
                  <a:txBody>
                    <a:bodyPr/>
                    <a:lstStyle/>
                    <a:p>
                      <a:r>
                        <a:rPr lang="en-GB" sz="1400" kern="1200" dirty="0">
                          <a:solidFill>
                            <a:srgbClr val="012169"/>
                          </a:solidFill>
                          <a:effectLst/>
                          <a:latin typeface="Arial" panose="020B0604020202020204" pitchFamily="34" charset="0"/>
                          <a:cs typeface="Arial" panose="020B0604020202020204" pitchFamily="34" charset="0"/>
                        </a:rPr>
                        <a:t>Introduction to Programming with Python</a:t>
                      </a:r>
                      <a:endParaRPr lang="en-GB" sz="1400" dirty="0">
                        <a:solidFill>
                          <a:srgbClr val="012169"/>
                        </a:solidFill>
                        <a:latin typeface="Arial" panose="020B0604020202020204" pitchFamily="34" charset="0"/>
                        <a:cs typeface="Arial" panose="020B0604020202020204" pitchFamily="34" charset="0"/>
                      </a:endParaRPr>
                    </a:p>
                  </a:txBody>
                  <a:tcPr/>
                </a:tc>
                <a:tc>
                  <a:txBody>
                    <a:bodyPr/>
                    <a:lstStyle/>
                    <a:p>
                      <a:r>
                        <a:rPr lang="en-US" sz="1400" dirty="0">
                          <a:solidFill>
                            <a:srgbClr val="012169"/>
                          </a:solidFill>
                          <a:latin typeface="Arial" panose="020B0604020202020204" pitchFamily="34" charset="0"/>
                          <a:cs typeface="Arial" panose="020B0604020202020204" pitchFamily="34" charset="0"/>
                        </a:rPr>
                        <a:t>20</a:t>
                      </a:r>
                      <a:endParaRPr lang="en-GB" sz="1400" dirty="0">
                        <a:solidFill>
                          <a:srgbClr val="012169"/>
                        </a:solidFill>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solidFill>
                            <a:srgbClr val="012169"/>
                          </a:solidFill>
                          <a:effectLst/>
                          <a:latin typeface="Arial" panose="020B0604020202020204" pitchFamily="34" charset="0"/>
                          <a:cs typeface="Arial" panose="020B0604020202020204" pitchFamily="34" charset="0"/>
                        </a:rPr>
                        <a:t>30% MCQ + 70% Global Assignment</a:t>
                      </a:r>
                      <a:endParaRPr lang="en-GB" sz="1400" dirty="0">
                        <a:solidFill>
                          <a:srgbClr val="012169"/>
                        </a:solidFill>
                        <a:latin typeface="Arial" panose="020B0604020202020204" pitchFamily="34" charset="0"/>
                        <a:cs typeface="Arial" panose="020B0604020202020204" pitchFamily="34" charset="0"/>
                      </a:endParaRPr>
                    </a:p>
                    <a:p>
                      <a:endParaRPr lang="en-GB" sz="1400" dirty="0">
                        <a:solidFill>
                          <a:srgbClr val="012169"/>
                        </a:solidFill>
                        <a:latin typeface="Arial" panose="020B0604020202020204" pitchFamily="34" charset="0"/>
                        <a:cs typeface="Arial" panose="020B0604020202020204" pitchFamily="34" charset="0"/>
                      </a:endParaRPr>
                    </a:p>
                  </a:txBody>
                  <a:tcPr/>
                </a:tc>
                <a:tc>
                  <a:txBody>
                    <a:bodyPr/>
                    <a:lstStyle/>
                    <a:p>
                      <a:pPr marL="285750" indent="-285750">
                        <a:buFont typeface="Arial" panose="020B0604020202020204" pitchFamily="34" charset="0"/>
                        <a:buChar char="•"/>
                      </a:pPr>
                      <a:r>
                        <a:rPr lang="en-GB" sz="1400" dirty="0">
                          <a:solidFill>
                            <a:srgbClr val="012169"/>
                          </a:solidFill>
                          <a:latin typeface="Arial" panose="020B0604020202020204" pitchFamily="34" charset="0"/>
                          <a:cs typeface="Arial" panose="020B0604020202020204" pitchFamily="34" charset="0"/>
                        </a:rPr>
                        <a:t>Increase to 20 credits </a:t>
                      </a:r>
                    </a:p>
                    <a:p>
                      <a:pPr marL="285750" indent="-285750">
                        <a:buFont typeface="Arial" panose="020B0604020202020204" pitchFamily="34" charset="0"/>
                        <a:buChar char="•"/>
                      </a:pPr>
                      <a:r>
                        <a:rPr lang="en-GB" sz="1400" dirty="0">
                          <a:solidFill>
                            <a:srgbClr val="012169"/>
                          </a:solidFill>
                          <a:latin typeface="Arial" panose="020B0604020202020204" pitchFamily="34" charset="0"/>
                          <a:cs typeface="Arial" panose="020B0604020202020204" pitchFamily="34" charset="0"/>
                        </a:rPr>
                        <a:t>Programming language changed from Visual Basic to Python  </a:t>
                      </a:r>
                    </a:p>
                  </a:txBody>
                  <a:tcPr/>
                </a:tc>
                <a:extLst>
                  <a:ext uri="{0D108BD9-81ED-4DB2-BD59-A6C34878D82A}">
                    <a16:rowId xmlns:a16="http://schemas.microsoft.com/office/drawing/2014/main" val="2496252540"/>
                  </a:ext>
                </a:extLst>
              </a:tr>
            </a:tbl>
          </a:graphicData>
        </a:graphic>
      </p:graphicFrame>
      <p:sp>
        <p:nvSpPr>
          <p:cNvPr id="4" name="TextBox 3">
            <a:extLst>
              <a:ext uri="{FF2B5EF4-FFF2-40B4-BE49-F238E27FC236}">
                <a16:creationId xmlns:a16="http://schemas.microsoft.com/office/drawing/2014/main" id="{CC2DFCD8-64BD-F8B5-9C0E-23EAFD1FF31C}"/>
              </a:ext>
            </a:extLst>
          </p:cNvPr>
          <p:cNvSpPr txBox="1"/>
          <p:nvPr/>
        </p:nvSpPr>
        <p:spPr>
          <a:xfrm>
            <a:off x="139700" y="417610"/>
            <a:ext cx="7532135" cy="646331"/>
          </a:xfrm>
          <a:prstGeom prst="rect">
            <a:avLst/>
          </a:prstGeom>
          <a:noFill/>
        </p:spPr>
        <p:txBody>
          <a:bodyPr wrap="square" lIns="91440" tIns="45720" rIns="91440" bIns="45720" rtlCol="0" anchor="t">
            <a:spAutoFit/>
          </a:bodyPr>
          <a:lstStyle/>
          <a:p>
            <a:r>
              <a:rPr lang="en-ZA" sz="3600" b="1" dirty="0">
                <a:solidFill>
                  <a:srgbClr val="012169"/>
                </a:solidFill>
                <a:latin typeface="Arial"/>
                <a:cs typeface="Calibri"/>
              </a:rPr>
              <a:t>Unit Summary</a:t>
            </a:r>
          </a:p>
        </p:txBody>
      </p:sp>
    </p:spTree>
    <p:extLst>
      <p:ext uri="{BB962C8B-B14F-4D97-AF65-F5344CB8AC3E}">
        <p14:creationId xmlns:p14="http://schemas.microsoft.com/office/powerpoint/2010/main" val="15029296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2">
            <a:extLst>
              <a:ext uri="{FF2B5EF4-FFF2-40B4-BE49-F238E27FC236}">
                <a16:creationId xmlns:a16="http://schemas.microsoft.com/office/drawing/2014/main" id="{4CFF4D7C-7144-83A1-A8A7-7E8F5F28DAA4}"/>
              </a:ext>
            </a:extLst>
          </p:cNvPr>
          <p:cNvGraphicFramePr>
            <a:graphicFrameLocks/>
          </p:cNvGraphicFramePr>
          <p:nvPr>
            <p:extLst>
              <p:ext uri="{D42A27DB-BD31-4B8C-83A1-F6EECF244321}">
                <p14:modId xmlns:p14="http://schemas.microsoft.com/office/powerpoint/2010/main" val="767995103"/>
              </p:ext>
            </p:extLst>
          </p:nvPr>
        </p:nvGraphicFramePr>
        <p:xfrm>
          <a:off x="659661" y="1618465"/>
          <a:ext cx="10872677" cy="46038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a:extLst>
              <a:ext uri="{FF2B5EF4-FFF2-40B4-BE49-F238E27FC236}">
                <a16:creationId xmlns:a16="http://schemas.microsoft.com/office/drawing/2014/main" id="{8E10FE74-A758-D366-220A-EB43D8D59501}"/>
              </a:ext>
            </a:extLst>
          </p:cNvPr>
          <p:cNvSpPr txBox="1"/>
          <p:nvPr/>
        </p:nvSpPr>
        <p:spPr>
          <a:xfrm>
            <a:off x="0" y="417610"/>
            <a:ext cx="11366500" cy="830997"/>
          </a:xfrm>
          <a:prstGeom prst="rect">
            <a:avLst/>
          </a:prstGeom>
          <a:noFill/>
        </p:spPr>
        <p:txBody>
          <a:bodyPr wrap="square" lIns="91440" tIns="45720" rIns="91440" bIns="45720" rtlCol="0" anchor="t">
            <a:spAutoFit/>
          </a:bodyPr>
          <a:lstStyle/>
          <a:p>
            <a:pPr algn="ctr"/>
            <a:r>
              <a:rPr lang="en-US" sz="2400" b="1" dirty="0">
                <a:solidFill>
                  <a:srgbClr val="012169"/>
                </a:solidFill>
                <a:latin typeface="Arial"/>
                <a:cs typeface="Calibri"/>
              </a:rPr>
              <a:t>Level 4 Diploma in Computing (L4DC) &amp; Level 4 Diploma in Computing with (Business Management) (L4DC BM) </a:t>
            </a:r>
            <a:endParaRPr lang="en-ZA" sz="2400" b="1" dirty="0">
              <a:solidFill>
                <a:srgbClr val="012169"/>
              </a:solidFill>
              <a:latin typeface="Arial"/>
              <a:cs typeface="Calibri"/>
            </a:endParaRPr>
          </a:p>
        </p:txBody>
      </p:sp>
    </p:spTree>
    <p:extLst>
      <p:ext uri="{BB962C8B-B14F-4D97-AF65-F5344CB8AC3E}">
        <p14:creationId xmlns:p14="http://schemas.microsoft.com/office/powerpoint/2010/main" val="16713517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1B5AAA-7AFE-C600-2615-57109BF66811}"/>
              </a:ext>
            </a:extLst>
          </p:cNvPr>
          <p:cNvSpPr txBox="1">
            <a:spLocks/>
          </p:cNvSpPr>
          <p:nvPr/>
        </p:nvSpPr>
        <p:spPr>
          <a:xfrm>
            <a:off x="1357831" y="1462930"/>
            <a:ext cx="9053109" cy="4734962"/>
          </a:xfrm>
        </p:spPr>
        <p:txBody>
          <a:bodyPr>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1600" dirty="0">
                <a:solidFill>
                  <a:srgbClr val="012169"/>
                </a:solidFill>
                <a:latin typeface="Arial" panose="020B0604020202020204" pitchFamily="34" charset="0"/>
                <a:ea typeface="Times New Roman" panose="02020603050405020304" pitchFamily="18" charset="0"/>
                <a:cs typeface="Arial" panose="020B0604020202020204" pitchFamily="34" charset="0"/>
              </a:rPr>
              <a:t>Candidates must have at least one of the following:  </a:t>
            </a:r>
          </a:p>
          <a:p>
            <a:pPr marL="0" indent="0">
              <a:buFont typeface="Arial" panose="020B0604020202020204" pitchFamily="34" charset="0"/>
              <a:buNone/>
            </a:pPr>
            <a:r>
              <a:rPr lang="en-GB" sz="1600" dirty="0">
                <a:solidFill>
                  <a:srgbClr val="012169"/>
                </a:solidFill>
                <a:latin typeface="Arial" panose="020B0604020202020204" pitchFamily="34" charset="0"/>
                <a:ea typeface="Times New Roman" panose="02020603050405020304" pitchFamily="18" charset="0"/>
                <a:cs typeface="Arial" panose="020B0604020202020204" pitchFamily="34" charset="0"/>
              </a:rPr>
              <a:t> </a:t>
            </a:r>
          </a:p>
          <a:p>
            <a:r>
              <a:rPr lang="en-GB" sz="1600" dirty="0">
                <a:solidFill>
                  <a:srgbClr val="012169"/>
                </a:solidFill>
                <a:latin typeface="Arial" panose="020B0604020202020204" pitchFamily="34" charset="0"/>
                <a:ea typeface="Times New Roman" panose="02020603050405020304" pitchFamily="18" charset="0"/>
                <a:cs typeface="Arial" panose="020B0604020202020204" pitchFamily="34" charset="0"/>
              </a:rPr>
              <a:t>NCC Education Level 3 International Foundation Diploma for Higher Education Studies </a:t>
            </a:r>
          </a:p>
          <a:p>
            <a:r>
              <a:rPr lang="en-GB" sz="1600" dirty="0">
                <a:solidFill>
                  <a:srgbClr val="012169"/>
                </a:solidFill>
                <a:latin typeface="Arial" panose="020B0604020202020204" pitchFamily="34" charset="0"/>
                <a:ea typeface="Times New Roman" panose="02020603050405020304" pitchFamily="18" charset="0"/>
                <a:cs typeface="Arial" panose="020B0604020202020204" pitchFamily="34" charset="0"/>
              </a:rPr>
              <a:t>NCC Education Level 3 Diploma in Computing </a:t>
            </a:r>
          </a:p>
          <a:p>
            <a:r>
              <a:rPr lang="en-GB" sz="1600" dirty="0">
                <a:solidFill>
                  <a:srgbClr val="012169"/>
                </a:solidFill>
                <a:latin typeface="Arial" panose="020B0604020202020204" pitchFamily="34" charset="0"/>
                <a:ea typeface="Times New Roman" panose="02020603050405020304" pitchFamily="18" charset="0"/>
                <a:cs typeface="Arial" panose="020B0604020202020204" pitchFamily="34" charset="0"/>
              </a:rPr>
              <a:t>1 GCE ‘A’ Level completed and passed or equivalent approved by NCC Education </a:t>
            </a:r>
          </a:p>
          <a:p>
            <a:pPr marL="0" indent="0">
              <a:buNone/>
            </a:pPr>
            <a:endParaRPr lang="en-GB" sz="1600" dirty="0">
              <a:solidFill>
                <a:srgbClr val="012169"/>
              </a:solidFill>
              <a:latin typeface="Arial" panose="020B0604020202020204" pitchFamily="34" charset="0"/>
              <a:ea typeface="Times New Roman" panose="02020603050405020304" pitchFamily="18" charset="0"/>
              <a:cs typeface="Arial" panose="020B0604020202020204" pitchFamily="34" charset="0"/>
            </a:endParaRPr>
          </a:p>
          <a:p>
            <a:pPr marL="0" indent="0">
              <a:buFont typeface="Arial" panose="020B0604020202020204" pitchFamily="34" charset="0"/>
              <a:buNone/>
            </a:pPr>
            <a:r>
              <a:rPr lang="en-GB" sz="1600" dirty="0">
                <a:solidFill>
                  <a:srgbClr val="012169"/>
                </a:solidFill>
                <a:latin typeface="Arial" panose="020B0604020202020204" pitchFamily="34" charset="0"/>
                <a:ea typeface="Times New Roman" panose="02020603050405020304" pitchFamily="18" charset="0"/>
                <a:cs typeface="Arial" panose="020B0604020202020204" pitchFamily="34" charset="0"/>
              </a:rPr>
              <a:t>And must also meet the English entry requirements of: </a:t>
            </a:r>
          </a:p>
          <a:p>
            <a:pPr marL="0" indent="0">
              <a:buFont typeface="Arial" panose="020B0604020202020204" pitchFamily="34" charset="0"/>
              <a:buNone/>
            </a:pPr>
            <a:endParaRPr lang="en-GB" sz="1600" dirty="0">
              <a:solidFill>
                <a:srgbClr val="012169"/>
              </a:solidFill>
              <a:latin typeface="Arial" panose="020B0604020202020204" pitchFamily="34" charset="0"/>
              <a:ea typeface="Times New Roman" panose="02020603050405020304" pitchFamily="18" charset="0"/>
              <a:cs typeface="Arial" panose="020B0604020202020204" pitchFamily="34" charset="0"/>
            </a:endParaRPr>
          </a:p>
          <a:p>
            <a:r>
              <a:rPr lang="en-GB" sz="1600" dirty="0">
                <a:solidFill>
                  <a:srgbClr val="012169"/>
                </a:solidFill>
                <a:latin typeface="Arial" panose="020B0604020202020204" pitchFamily="34" charset="0"/>
                <a:cs typeface="Arial" panose="020B0604020202020204" pitchFamily="34" charset="0"/>
              </a:rPr>
              <a:t>IELTS min score of 5.5 or above</a:t>
            </a:r>
          </a:p>
          <a:p>
            <a:pPr marL="0" indent="0">
              <a:buFont typeface="Arial" panose="020B0604020202020204" pitchFamily="34" charset="0"/>
              <a:buNone/>
            </a:pPr>
            <a:r>
              <a:rPr lang="en-GB" sz="1600" dirty="0">
                <a:solidFill>
                  <a:srgbClr val="012169"/>
                </a:solidFill>
                <a:latin typeface="Arial" panose="020B0604020202020204" pitchFamily="34" charset="0"/>
                <a:cs typeface="Arial" panose="020B0604020202020204" pitchFamily="34" charset="0"/>
              </a:rPr>
              <a:t>                  OR </a:t>
            </a:r>
          </a:p>
          <a:p>
            <a:r>
              <a:rPr lang="en-GB" sz="1600" dirty="0">
                <a:solidFill>
                  <a:srgbClr val="012169"/>
                </a:solidFill>
                <a:latin typeface="Arial" panose="020B0604020202020204" pitchFamily="34" charset="0"/>
                <a:cs typeface="Arial" panose="020B0604020202020204" pitchFamily="34" charset="0"/>
              </a:rPr>
              <a:t>GCSE/</a:t>
            </a:r>
            <a:r>
              <a:rPr lang="en-GB" sz="1600" dirty="0" err="1">
                <a:solidFill>
                  <a:srgbClr val="012169"/>
                </a:solidFill>
                <a:latin typeface="Arial" panose="020B0604020202020204" pitchFamily="34" charset="0"/>
                <a:cs typeface="Arial" panose="020B0604020202020204" pitchFamily="34" charset="0"/>
              </a:rPr>
              <a:t>iGCSE</a:t>
            </a:r>
            <a:r>
              <a:rPr lang="en-GB" sz="1600" dirty="0">
                <a:solidFill>
                  <a:srgbClr val="012169"/>
                </a:solidFill>
                <a:latin typeface="Arial" panose="020B0604020202020204" pitchFamily="34" charset="0"/>
                <a:cs typeface="Arial" panose="020B0604020202020204" pitchFamily="34" charset="0"/>
              </a:rPr>
              <a:t> ‘O’ Level English </a:t>
            </a:r>
            <a:r>
              <a:rPr lang="en-GB" sz="1600" dirty="0">
                <a:solidFill>
                  <a:srgbClr val="012169"/>
                </a:solidFill>
                <a:latin typeface="Arial" panose="020B0604020202020204" pitchFamily="34" charset="0"/>
                <a:ea typeface="Times New Roman" panose="02020603050405020304" pitchFamily="18" charset="0"/>
                <a:cs typeface="Arial" panose="020B0604020202020204" pitchFamily="34" charset="0"/>
              </a:rPr>
              <a:t>'C' '4’</a:t>
            </a:r>
            <a:r>
              <a:rPr lang="en-GB" sz="1600" dirty="0">
                <a:solidFill>
                  <a:srgbClr val="012169"/>
                </a:solidFill>
                <a:latin typeface="Arial" panose="020B0604020202020204" pitchFamily="34" charset="0"/>
                <a:cs typeface="Arial" panose="020B0604020202020204" pitchFamily="34" charset="0"/>
              </a:rPr>
              <a:t> or equivalent*</a:t>
            </a:r>
          </a:p>
          <a:p>
            <a:pPr marL="0" indent="0">
              <a:buNone/>
            </a:pPr>
            <a:r>
              <a:rPr lang="en-US" sz="1600" b="0" i="0" dirty="0">
                <a:solidFill>
                  <a:srgbClr val="012169"/>
                </a:solidFill>
                <a:effectLst/>
                <a:latin typeface="+mj-lt"/>
              </a:rPr>
              <a:t>*</a:t>
            </a:r>
            <a:r>
              <a:rPr lang="en-US" sz="1600" b="0" i="0" dirty="0" err="1">
                <a:solidFill>
                  <a:srgbClr val="012169"/>
                </a:solidFill>
                <a:effectLst/>
                <a:latin typeface="+mj-lt"/>
              </a:rPr>
              <a:t>Centres</a:t>
            </a:r>
            <a:r>
              <a:rPr lang="en-US" sz="1600" b="0" i="0" dirty="0">
                <a:solidFill>
                  <a:srgbClr val="012169"/>
                </a:solidFill>
                <a:effectLst/>
                <a:latin typeface="+mj-lt"/>
              </a:rPr>
              <a:t> need to provide evidence to justify any equivalency decision (both qualification equivalency and grade equivalency) they make pertaining to any enrolments via non-GCSE or non-standard routes.</a:t>
            </a:r>
          </a:p>
          <a:p>
            <a:pPr marL="0" indent="0">
              <a:buNone/>
            </a:pPr>
            <a:r>
              <a:rPr lang="en-GB" sz="1600" dirty="0">
                <a:solidFill>
                  <a:srgbClr val="012169"/>
                </a:solidFill>
                <a:latin typeface="Arial" panose="020B0604020202020204" pitchFamily="34" charset="0"/>
                <a:cs typeface="Arial" panose="020B0604020202020204" pitchFamily="34" charset="0"/>
              </a:rPr>
              <a:t> </a:t>
            </a:r>
          </a:p>
          <a:p>
            <a:endParaRPr lang="en-GB" sz="1600" dirty="0">
              <a:solidFill>
                <a:srgbClr val="012169"/>
              </a:solidFill>
              <a:latin typeface="Arial" panose="020B0604020202020204" pitchFamily="34" charset="0"/>
              <a:ea typeface="Times New Roman" panose="02020603050405020304" pitchFamily="18" charset="0"/>
              <a:cs typeface="Arial" panose="020B0604020202020204" pitchFamily="34" charset="0"/>
            </a:endParaRPr>
          </a:p>
          <a:p>
            <a:endParaRPr lang="en-GB" sz="1600" dirty="0">
              <a:solidFill>
                <a:srgbClr val="012169"/>
              </a:solidFill>
              <a:latin typeface="Arial" panose="020B0604020202020204" pitchFamily="34" charset="0"/>
              <a:ea typeface="Times New Roman" panose="02020603050405020304" pitchFamily="18" charset="0"/>
              <a:cs typeface="Arial" panose="020B0604020202020204" pitchFamily="34" charset="0"/>
            </a:endParaRPr>
          </a:p>
        </p:txBody>
      </p:sp>
      <p:sp>
        <p:nvSpPr>
          <p:cNvPr id="4" name="TextBox 3">
            <a:extLst>
              <a:ext uri="{FF2B5EF4-FFF2-40B4-BE49-F238E27FC236}">
                <a16:creationId xmlns:a16="http://schemas.microsoft.com/office/drawing/2014/main" id="{DFD23800-8DF7-3072-0EDE-17482D937283}"/>
              </a:ext>
            </a:extLst>
          </p:cNvPr>
          <p:cNvSpPr txBox="1"/>
          <p:nvPr/>
        </p:nvSpPr>
        <p:spPr>
          <a:xfrm>
            <a:off x="487570" y="437488"/>
            <a:ext cx="10388600" cy="646331"/>
          </a:xfrm>
          <a:prstGeom prst="rect">
            <a:avLst/>
          </a:prstGeom>
          <a:noFill/>
        </p:spPr>
        <p:txBody>
          <a:bodyPr wrap="square" lIns="91440" tIns="45720" rIns="91440" bIns="45720" rtlCol="0" anchor="t">
            <a:spAutoFit/>
          </a:bodyPr>
          <a:lstStyle/>
          <a:p>
            <a:r>
              <a:rPr lang="en-ZA" sz="3600" b="1" dirty="0">
                <a:solidFill>
                  <a:srgbClr val="012169"/>
                </a:solidFill>
                <a:latin typeface="Arial"/>
                <a:cs typeface="Calibri"/>
              </a:rPr>
              <a:t>L4DC Entry Criteria:</a:t>
            </a:r>
          </a:p>
        </p:txBody>
      </p:sp>
      <p:pic>
        <p:nvPicPr>
          <p:cNvPr id="5" name="Picture 4" descr="A clipboard with check marks&#10;&#10;Description automatically generated">
            <a:extLst>
              <a:ext uri="{FF2B5EF4-FFF2-40B4-BE49-F238E27FC236}">
                <a16:creationId xmlns:a16="http://schemas.microsoft.com/office/drawing/2014/main" id="{57D8E481-2BB9-4200-070C-65F59998A5AE}"/>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10675856" y="5295917"/>
            <a:ext cx="1278555" cy="1278555"/>
          </a:xfrm>
          <a:prstGeom prst="rect">
            <a:avLst/>
          </a:prstGeom>
        </p:spPr>
      </p:pic>
    </p:spTree>
    <p:extLst>
      <p:ext uri="{BB962C8B-B14F-4D97-AF65-F5344CB8AC3E}">
        <p14:creationId xmlns:p14="http://schemas.microsoft.com/office/powerpoint/2010/main" val="8784683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4">
            <a:extLst>
              <a:ext uri="{FF2B5EF4-FFF2-40B4-BE49-F238E27FC236}">
                <a16:creationId xmlns:a16="http://schemas.microsoft.com/office/drawing/2014/main" id="{A63870AA-F1B8-0294-1C75-084532725737}"/>
              </a:ext>
            </a:extLst>
          </p:cNvPr>
          <p:cNvGraphicFramePr>
            <a:graphicFrameLocks/>
          </p:cNvGraphicFramePr>
          <p:nvPr>
            <p:extLst>
              <p:ext uri="{D42A27DB-BD31-4B8C-83A1-F6EECF244321}">
                <p14:modId xmlns:p14="http://schemas.microsoft.com/office/powerpoint/2010/main" val="1579246328"/>
              </p:ext>
            </p:extLst>
          </p:nvPr>
        </p:nvGraphicFramePr>
        <p:xfrm>
          <a:off x="441370" y="1155381"/>
          <a:ext cx="11080659" cy="5108239"/>
        </p:xfrm>
        <a:graphic>
          <a:graphicData uri="http://schemas.openxmlformats.org/drawingml/2006/table">
            <a:tbl>
              <a:tblPr firstRow="1" bandRow="1">
                <a:tableStyleId>{5C22544A-7EE6-4342-B048-85BDC9FD1C3A}</a:tableStyleId>
              </a:tblPr>
              <a:tblGrid>
                <a:gridCol w="2488301">
                  <a:extLst>
                    <a:ext uri="{9D8B030D-6E8A-4147-A177-3AD203B41FA5}">
                      <a16:colId xmlns:a16="http://schemas.microsoft.com/office/drawing/2014/main" val="2991030155"/>
                    </a:ext>
                  </a:extLst>
                </a:gridCol>
                <a:gridCol w="4201027">
                  <a:extLst>
                    <a:ext uri="{9D8B030D-6E8A-4147-A177-3AD203B41FA5}">
                      <a16:colId xmlns:a16="http://schemas.microsoft.com/office/drawing/2014/main" val="2881638536"/>
                    </a:ext>
                  </a:extLst>
                </a:gridCol>
                <a:gridCol w="4391331">
                  <a:extLst>
                    <a:ext uri="{9D8B030D-6E8A-4147-A177-3AD203B41FA5}">
                      <a16:colId xmlns:a16="http://schemas.microsoft.com/office/drawing/2014/main" val="4107352076"/>
                    </a:ext>
                  </a:extLst>
                </a:gridCol>
              </a:tblGrid>
              <a:tr h="614140">
                <a:tc>
                  <a:txBody>
                    <a:bodyPr/>
                    <a:lstStyle/>
                    <a:p>
                      <a:pPr algn="l" rtl="0" fontAlgn="base"/>
                      <a:endParaRPr lang="en-ZA" sz="1400" b="1" i="0" dirty="0">
                        <a:solidFill>
                          <a:srgbClr val="012169"/>
                        </a:solidFill>
                        <a:effectLst/>
                        <a:latin typeface="Arial" panose="020B0604020202020204" pitchFamily="34" charset="0"/>
                        <a:cs typeface="Arial" panose="020B0604020202020204" pitchFamily="34" charset="0"/>
                      </a:endParaRPr>
                    </a:p>
                  </a:txBody>
                  <a:tcPr marL="65539" marR="65539" marT="32769" marB="32769"/>
                </a:tc>
                <a:tc>
                  <a:txBody>
                    <a:bodyPr/>
                    <a:lstStyle/>
                    <a:p>
                      <a:pPr algn="l" rtl="0" fontAlgn="base"/>
                      <a:r>
                        <a:rPr lang="en-ZA" sz="1400" b="1" dirty="0">
                          <a:solidFill>
                            <a:schemeClr val="bg1"/>
                          </a:solidFill>
                          <a:effectLst/>
                          <a:latin typeface="Arial" panose="020B0604020202020204" pitchFamily="34" charset="0"/>
                          <a:cs typeface="Arial" panose="020B0604020202020204" pitchFamily="34" charset="0"/>
                        </a:rPr>
                        <a:t>Level 4 Diploma in Computing (L4DC)​</a:t>
                      </a:r>
                      <a:endParaRPr lang="en-ZA" sz="1400" b="1" i="0" dirty="0">
                        <a:solidFill>
                          <a:schemeClr val="bg1"/>
                        </a:solidFill>
                        <a:effectLst/>
                        <a:latin typeface="Arial" panose="020B0604020202020204" pitchFamily="34" charset="0"/>
                        <a:cs typeface="Arial" panose="020B0604020202020204" pitchFamily="34" charset="0"/>
                      </a:endParaRPr>
                    </a:p>
                  </a:txBody>
                  <a:tcPr marL="65539" marR="65539" marT="32769" marB="32769"/>
                </a:tc>
                <a:tc>
                  <a:txBody>
                    <a:bodyPr/>
                    <a:lstStyle/>
                    <a:p>
                      <a:pPr algn="l" rtl="0" fontAlgn="base"/>
                      <a:r>
                        <a:rPr lang="en-GB" sz="1400" b="1" dirty="0">
                          <a:solidFill>
                            <a:schemeClr val="bg1"/>
                          </a:solidFill>
                          <a:effectLst/>
                          <a:latin typeface="Arial" panose="020B0604020202020204" pitchFamily="34" charset="0"/>
                          <a:cs typeface="Arial" panose="020B0604020202020204" pitchFamily="34" charset="0"/>
                        </a:rPr>
                        <a:t>Level 4 Diploma in Computing ​</a:t>
                      </a:r>
                    </a:p>
                    <a:p>
                      <a:pPr algn="l" rtl="0" fontAlgn="base"/>
                      <a:r>
                        <a:rPr lang="en-GB" sz="1400" b="1" dirty="0">
                          <a:solidFill>
                            <a:schemeClr val="bg1"/>
                          </a:solidFill>
                          <a:effectLst/>
                          <a:latin typeface="Arial" panose="020B0604020202020204" pitchFamily="34" charset="0"/>
                          <a:cs typeface="Arial" panose="020B0604020202020204" pitchFamily="34" charset="0"/>
                        </a:rPr>
                        <a:t>(with Business Management) ​</a:t>
                      </a:r>
                      <a:endParaRPr lang="en-GB" sz="1400" b="1" i="0" dirty="0">
                        <a:solidFill>
                          <a:schemeClr val="bg1"/>
                        </a:solidFill>
                        <a:effectLst/>
                        <a:latin typeface="Arial" panose="020B0604020202020204" pitchFamily="34" charset="0"/>
                        <a:cs typeface="Arial" panose="020B0604020202020204" pitchFamily="34" charset="0"/>
                      </a:endParaRPr>
                    </a:p>
                  </a:txBody>
                  <a:tcPr marL="65539" marR="65539" marT="32769" marB="32769"/>
                </a:tc>
                <a:extLst>
                  <a:ext uri="{0D108BD9-81ED-4DB2-BD59-A6C34878D82A}">
                    <a16:rowId xmlns:a16="http://schemas.microsoft.com/office/drawing/2014/main" val="4088506014"/>
                  </a:ext>
                </a:extLst>
              </a:tr>
              <a:tr h="1985655">
                <a:tc>
                  <a:txBody>
                    <a:bodyPr/>
                    <a:lstStyle/>
                    <a:p>
                      <a:r>
                        <a:rPr lang="en-GB" sz="1400" b="1" dirty="0">
                          <a:solidFill>
                            <a:srgbClr val="012169"/>
                          </a:solidFill>
                          <a:latin typeface="Arial" panose="020B0604020202020204" pitchFamily="34" charset="0"/>
                          <a:cs typeface="Arial" panose="020B0604020202020204" pitchFamily="34" charset="0"/>
                        </a:rPr>
                        <a:t>Core Units </a:t>
                      </a:r>
                    </a:p>
                  </a:txBody>
                  <a:tcPr marL="65539" marR="65539" marT="32769" marB="32769"/>
                </a:tc>
                <a:tc>
                  <a:txBody>
                    <a:bodyPr/>
                    <a:lstStyle/>
                    <a:p>
                      <a:pPr marL="342900" indent="-342900">
                        <a:buFont typeface="+mj-lt"/>
                        <a:buAutoNum type="arabicPeriod"/>
                        <a:tabLst>
                          <a:tab pos="0" algn="l"/>
                        </a:tabLst>
                      </a:pPr>
                      <a:r>
                        <a:rPr lang="en-GB" sz="1400" dirty="0">
                          <a:solidFill>
                            <a:srgbClr val="012169"/>
                          </a:solidFill>
                          <a:effectLst/>
                          <a:latin typeface="Arial" panose="020B0604020202020204" pitchFamily="34" charset="0"/>
                          <a:cs typeface="Arial" panose="020B0604020202020204" pitchFamily="34" charset="0"/>
                        </a:rPr>
                        <a:t>Algorithms and Mathematical Concepts for Computing </a:t>
                      </a:r>
                    </a:p>
                    <a:p>
                      <a:pPr marL="342900" indent="-342900">
                        <a:buFont typeface="+mj-lt"/>
                        <a:buAutoNum type="arabicPeriod"/>
                        <a:tabLst>
                          <a:tab pos="0" algn="l"/>
                        </a:tabLst>
                      </a:pPr>
                      <a:r>
                        <a:rPr lang="en-GB" altLang="en-US" sz="1400" dirty="0">
                          <a:solidFill>
                            <a:srgbClr val="012169"/>
                          </a:solidFill>
                          <a:latin typeface="Arial" panose="020B0604020202020204" pitchFamily="34" charset="0"/>
                          <a:cs typeface="Arial" panose="020B0604020202020204" pitchFamily="34" charset="0"/>
                        </a:rPr>
                        <a:t>Computer Networks</a:t>
                      </a:r>
                    </a:p>
                    <a:p>
                      <a:pPr marL="342900" indent="-342900">
                        <a:buFont typeface="+mj-lt"/>
                        <a:buAutoNum type="arabicPeriod"/>
                        <a:tabLst>
                          <a:tab pos="0" algn="l"/>
                        </a:tabLst>
                      </a:pPr>
                      <a:r>
                        <a:rPr lang="en-GB" altLang="en-US" sz="1400" dirty="0">
                          <a:solidFill>
                            <a:srgbClr val="012169"/>
                          </a:solidFill>
                          <a:latin typeface="Arial" panose="020B0604020202020204" pitchFamily="34" charset="0"/>
                          <a:cs typeface="Arial" panose="020B0604020202020204" pitchFamily="34" charset="0"/>
                        </a:rPr>
                        <a:t>Computer Systems</a:t>
                      </a:r>
                    </a:p>
                    <a:p>
                      <a:pPr marL="342900" indent="-342900">
                        <a:buFont typeface="+mj-lt"/>
                        <a:buAutoNum type="arabicPeriod"/>
                        <a:tabLst>
                          <a:tab pos="0" algn="l"/>
                        </a:tabLst>
                      </a:pPr>
                      <a:r>
                        <a:rPr lang="en-GB" altLang="en-US" sz="1400" dirty="0">
                          <a:solidFill>
                            <a:srgbClr val="012169"/>
                          </a:solidFill>
                          <a:latin typeface="Arial" panose="020B0604020202020204" pitchFamily="34" charset="0"/>
                          <a:cs typeface="Arial" panose="020B0604020202020204" pitchFamily="34" charset="0"/>
                        </a:rPr>
                        <a:t>Databases </a:t>
                      </a: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tab pos="0" algn="l"/>
                        </a:tabLst>
                        <a:defRPr/>
                      </a:pPr>
                      <a:r>
                        <a:rPr lang="en-GB" altLang="en-US" sz="1400" dirty="0">
                          <a:solidFill>
                            <a:srgbClr val="012169"/>
                          </a:solidFill>
                          <a:latin typeface="Arial" panose="020B0604020202020204" pitchFamily="34" charset="0"/>
                          <a:cs typeface="Arial" panose="020B0604020202020204" pitchFamily="34" charset="0"/>
                        </a:rPr>
                        <a:t>Front End Web Development </a:t>
                      </a:r>
                      <a:endParaRPr lang="en-GB" sz="1400" b="1" dirty="0">
                        <a:solidFill>
                          <a:srgbClr val="012169"/>
                        </a:solidFill>
                        <a:latin typeface="Arial" panose="020B0604020202020204" pitchFamily="34" charset="0"/>
                        <a:cs typeface="Arial" panose="020B0604020202020204" pitchFamily="34" charset="0"/>
                      </a:endParaRPr>
                    </a:p>
                    <a:p>
                      <a:pPr marL="342900" indent="-342900">
                        <a:buFont typeface="+mj-lt"/>
                        <a:buAutoNum type="arabicPeriod"/>
                        <a:tabLst>
                          <a:tab pos="0" algn="l"/>
                        </a:tabLst>
                      </a:pPr>
                      <a:endParaRPr lang="en-GB" altLang="en-US" sz="1400" dirty="0">
                        <a:solidFill>
                          <a:srgbClr val="012169"/>
                        </a:solidFill>
                        <a:latin typeface="Arial" panose="020B0604020202020204" pitchFamily="34" charset="0"/>
                        <a:cs typeface="Arial" panose="020B0604020202020204" pitchFamily="34" charset="0"/>
                      </a:endParaRPr>
                    </a:p>
                  </a:txBody>
                  <a:tcPr marL="65539" marR="65539" marT="32769" marB="32769"/>
                </a:tc>
                <a:tc>
                  <a:txBody>
                    <a:bodyPr/>
                    <a:lstStyle/>
                    <a:p>
                      <a:pPr marL="342900" indent="-342900">
                        <a:buFont typeface="+mj-lt"/>
                        <a:buAutoNum type="arabicPeriod"/>
                        <a:tabLst>
                          <a:tab pos="0" algn="l"/>
                        </a:tabLst>
                      </a:pPr>
                      <a:r>
                        <a:rPr lang="en-GB" altLang="en-US" sz="1400" dirty="0">
                          <a:solidFill>
                            <a:srgbClr val="012169"/>
                          </a:solidFill>
                          <a:latin typeface="Arial" panose="020B0604020202020204" pitchFamily="34" charset="0"/>
                          <a:cs typeface="Arial" panose="020B0604020202020204" pitchFamily="34" charset="0"/>
                        </a:rPr>
                        <a:t>Computer Networks</a:t>
                      </a:r>
                    </a:p>
                    <a:p>
                      <a:pPr marL="342900" indent="-342900">
                        <a:buFont typeface="+mj-lt"/>
                        <a:buAutoNum type="arabicPeriod"/>
                        <a:tabLst>
                          <a:tab pos="0" algn="l"/>
                        </a:tabLst>
                      </a:pPr>
                      <a:r>
                        <a:rPr lang="en-GB" altLang="en-US" sz="1400" dirty="0">
                          <a:solidFill>
                            <a:srgbClr val="012169"/>
                          </a:solidFill>
                          <a:latin typeface="Arial" panose="020B0604020202020204" pitchFamily="34" charset="0"/>
                          <a:cs typeface="Arial" panose="020B0604020202020204" pitchFamily="34" charset="0"/>
                        </a:rPr>
                        <a:t>Computer Systems</a:t>
                      </a:r>
                    </a:p>
                    <a:p>
                      <a:pPr marL="342900" indent="-342900">
                        <a:buFont typeface="+mj-lt"/>
                        <a:buAutoNum type="arabicPeriod"/>
                        <a:tabLst>
                          <a:tab pos="0" algn="l"/>
                        </a:tabLst>
                      </a:pPr>
                      <a:r>
                        <a:rPr lang="en-GB" altLang="en-US" sz="1400" dirty="0">
                          <a:solidFill>
                            <a:srgbClr val="012169"/>
                          </a:solidFill>
                          <a:latin typeface="Arial" panose="020B0604020202020204" pitchFamily="34" charset="0"/>
                          <a:cs typeface="Arial" panose="020B0604020202020204" pitchFamily="34" charset="0"/>
                        </a:rPr>
                        <a:t>Databases </a:t>
                      </a: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GB" altLang="en-US" sz="1400" dirty="0">
                          <a:solidFill>
                            <a:srgbClr val="012169"/>
                          </a:solidFill>
                          <a:latin typeface="Arial" panose="020B0604020202020204" pitchFamily="34" charset="0"/>
                          <a:cs typeface="Arial" panose="020B0604020202020204" pitchFamily="34" charset="0"/>
                        </a:rPr>
                        <a:t>Front End Web Development </a:t>
                      </a:r>
                      <a:endParaRPr lang="en-GB" sz="1400" b="1" dirty="0">
                        <a:solidFill>
                          <a:srgbClr val="012169"/>
                        </a:solidFill>
                        <a:latin typeface="Arial" panose="020B0604020202020204" pitchFamily="34" charset="0"/>
                        <a:cs typeface="Arial" panose="020B0604020202020204" pitchFamily="34" charset="0"/>
                      </a:endParaRPr>
                    </a:p>
                    <a:p>
                      <a:pPr marL="0" indent="0">
                        <a:buFont typeface="+mj-lt"/>
                        <a:buNone/>
                        <a:tabLst>
                          <a:tab pos="0" algn="l"/>
                        </a:tabLst>
                      </a:pPr>
                      <a:endParaRPr lang="en-GB" altLang="en-US" sz="1400" dirty="0">
                        <a:solidFill>
                          <a:srgbClr val="012169"/>
                        </a:solidFill>
                        <a:latin typeface="Arial" panose="020B0604020202020204" pitchFamily="34" charset="0"/>
                        <a:cs typeface="Arial" panose="020B0604020202020204" pitchFamily="34" charset="0"/>
                      </a:endParaRPr>
                    </a:p>
                  </a:txBody>
                  <a:tcPr marL="39148" marR="39148" marT="19575" marB="19575"/>
                </a:tc>
                <a:extLst>
                  <a:ext uri="{0D108BD9-81ED-4DB2-BD59-A6C34878D82A}">
                    <a16:rowId xmlns:a16="http://schemas.microsoft.com/office/drawing/2014/main" val="1469266600"/>
                  </a:ext>
                </a:extLst>
              </a:tr>
              <a:tr h="1162746">
                <a:tc>
                  <a:txBody>
                    <a:bodyPr/>
                    <a:lstStyle/>
                    <a:p>
                      <a:r>
                        <a:rPr lang="en-ZA" sz="1400" b="1" kern="1200">
                          <a:solidFill>
                            <a:srgbClr val="012169"/>
                          </a:solidFill>
                          <a:effectLst/>
                          <a:latin typeface="Arial" panose="020B0604020202020204" pitchFamily="34" charset="0"/>
                          <a:cs typeface="Arial" panose="020B0604020202020204" pitchFamily="34" charset="0"/>
                        </a:rPr>
                        <a:t>Specialist Units</a:t>
                      </a:r>
                    </a:p>
                    <a:p>
                      <a:r>
                        <a:rPr lang="en-ZA" sz="1400" b="1" kern="1200">
                          <a:solidFill>
                            <a:srgbClr val="012169"/>
                          </a:solidFill>
                          <a:effectLst/>
                          <a:latin typeface="Arial" panose="020B0604020202020204" pitchFamily="34" charset="0"/>
                          <a:cs typeface="Arial" panose="020B0604020202020204" pitchFamily="34" charset="0"/>
                        </a:rPr>
                        <a:t>(Mandatory) </a:t>
                      </a:r>
                      <a:endParaRPr lang="en-GB" sz="1400">
                        <a:solidFill>
                          <a:srgbClr val="012169"/>
                        </a:solidFill>
                        <a:latin typeface="Arial" panose="020B0604020202020204" pitchFamily="34" charset="0"/>
                        <a:cs typeface="Arial" panose="020B0604020202020204" pitchFamily="34" charset="0"/>
                      </a:endParaRPr>
                    </a:p>
                  </a:txBody>
                  <a:tcPr marL="65539" marR="65539" marT="32769" marB="32769"/>
                </a:tc>
                <a:tc>
                  <a:txBody>
                    <a:bodyPr/>
                    <a:lstStyle/>
                    <a:p>
                      <a:pPr marL="342900" indent="-342900">
                        <a:buFont typeface="+mj-lt"/>
                        <a:buAutoNum type="arabicPeriod"/>
                      </a:pPr>
                      <a:r>
                        <a:rPr lang="en-GB" sz="1400" dirty="0">
                          <a:solidFill>
                            <a:srgbClr val="012169"/>
                          </a:solidFill>
                          <a:effectLst/>
                          <a:latin typeface="Arial" panose="020B0604020202020204" pitchFamily="34" charset="0"/>
                          <a:cs typeface="Arial" panose="020B0604020202020204" pitchFamily="34" charset="0"/>
                        </a:rPr>
                        <a:t>Object-Oriented System Analysis and Design</a:t>
                      </a:r>
                    </a:p>
                    <a:p>
                      <a:pPr marL="342900" indent="-342900">
                        <a:buFont typeface="+mj-lt"/>
                        <a:buAutoNum type="arabicPeriod"/>
                      </a:pPr>
                      <a:r>
                        <a:rPr lang="en-GB" sz="1400" dirty="0">
                          <a:solidFill>
                            <a:srgbClr val="012169"/>
                          </a:solidFill>
                          <a:effectLst/>
                          <a:latin typeface="Arial" panose="020B0604020202020204" pitchFamily="34" charset="0"/>
                          <a:cs typeface="Arial" panose="020B0604020202020204" pitchFamily="34" charset="0"/>
                        </a:rPr>
                        <a:t>Software Engineering </a:t>
                      </a: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GB" altLang="en-US" sz="1400" dirty="0">
                          <a:solidFill>
                            <a:srgbClr val="012169"/>
                          </a:solidFill>
                          <a:latin typeface="Arial" panose="020B0604020202020204" pitchFamily="34" charset="0"/>
                          <a:cs typeface="Arial" panose="020B0604020202020204" pitchFamily="34" charset="0"/>
                        </a:rPr>
                        <a:t>Designing and Developing Object-Oriented Computer Programme</a:t>
                      </a:r>
                      <a:endParaRPr lang="en-GB" sz="1400" dirty="0">
                        <a:solidFill>
                          <a:srgbClr val="012169"/>
                        </a:solidFill>
                        <a:latin typeface="Arial" panose="020B0604020202020204" pitchFamily="34" charset="0"/>
                        <a:cs typeface="Arial" panose="020B0604020202020204" pitchFamily="34" charset="0"/>
                      </a:endParaRPr>
                    </a:p>
                  </a:txBody>
                  <a:tcPr marL="65539" marR="65539" marT="32769" marB="32769"/>
                </a:tc>
                <a:tc>
                  <a:txBody>
                    <a:bodyPr/>
                    <a:lstStyle/>
                    <a:p>
                      <a:pPr marL="0" marR="0" lvl="0" indent="0" algn="l" defTabSz="914400" rtl="0" eaLnBrk="1" fontAlgn="base" latinLnBrk="0" hangingPunct="1">
                        <a:lnSpc>
                          <a:spcPct val="100000"/>
                        </a:lnSpc>
                        <a:spcBef>
                          <a:spcPts val="0"/>
                        </a:spcBef>
                        <a:spcAft>
                          <a:spcPts val="0"/>
                        </a:spcAft>
                        <a:buClrTx/>
                        <a:buSzTx/>
                        <a:buFont typeface="+mj-lt"/>
                        <a:buAutoNum type="arabicPeriod"/>
                        <a:tabLst/>
                        <a:defRPr/>
                      </a:pPr>
                      <a:r>
                        <a:rPr lang="en-GB" sz="1400" b="0" u="none" strike="noStrike" dirty="0">
                          <a:solidFill>
                            <a:srgbClr val="012169"/>
                          </a:solidFill>
                          <a:effectLst/>
                          <a:latin typeface="Arial" panose="020B0604020202020204" pitchFamily="34" charset="0"/>
                          <a:cs typeface="Arial" panose="020B0604020202020204" pitchFamily="34" charset="0"/>
                        </a:rPr>
                        <a:t> eBusiness</a:t>
                      </a:r>
                      <a:r>
                        <a:rPr lang="en-US" sz="1400" b="0" dirty="0">
                          <a:solidFill>
                            <a:srgbClr val="012169"/>
                          </a:solidFill>
                          <a:effectLst/>
                          <a:latin typeface="Arial" panose="020B0604020202020204" pitchFamily="34" charset="0"/>
                          <a:cs typeface="Arial" panose="020B0604020202020204" pitchFamily="34" charset="0"/>
                        </a:rPr>
                        <a:t>​</a:t>
                      </a:r>
                    </a:p>
                    <a:p>
                      <a:pPr algn="l" rtl="0" fontAlgn="base">
                        <a:buFont typeface="+mj-lt"/>
                        <a:buAutoNum type="arabicPeriod"/>
                      </a:pPr>
                      <a:r>
                        <a:rPr lang="en-ZA" sz="1400" b="0" u="none" strike="noStrike" dirty="0">
                          <a:solidFill>
                            <a:srgbClr val="012169"/>
                          </a:solidFill>
                          <a:effectLst/>
                          <a:latin typeface="Arial" panose="020B0604020202020204" pitchFamily="34" charset="0"/>
                          <a:cs typeface="Arial" panose="020B0604020202020204" pitchFamily="34" charset="0"/>
                        </a:rPr>
                        <a:t> Essentials of Management</a:t>
                      </a:r>
                      <a:r>
                        <a:rPr lang="en-US" sz="1400" b="0" dirty="0">
                          <a:solidFill>
                            <a:srgbClr val="012169"/>
                          </a:solidFill>
                          <a:effectLst/>
                          <a:latin typeface="Arial" panose="020B0604020202020204" pitchFamily="34" charset="0"/>
                          <a:cs typeface="Arial" panose="020B0604020202020204" pitchFamily="34" charset="0"/>
                        </a:rPr>
                        <a:t>​</a:t>
                      </a:r>
                    </a:p>
                    <a:p>
                      <a:pPr algn="l" rtl="0" fontAlgn="base">
                        <a:buFont typeface="+mj-lt"/>
                        <a:buAutoNum type="arabicPeriod"/>
                      </a:pPr>
                      <a:r>
                        <a:rPr lang="en-ZA" sz="1400" b="0" u="none" strike="noStrike" dirty="0">
                          <a:solidFill>
                            <a:srgbClr val="012169"/>
                          </a:solidFill>
                          <a:effectLst/>
                          <a:latin typeface="Arial" panose="020B0604020202020204" pitchFamily="34" charset="0"/>
                          <a:cs typeface="Arial" panose="020B0604020202020204" pitchFamily="34" charset="0"/>
                        </a:rPr>
                        <a:t> Understanding Business Organisation</a:t>
                      </a:r>
                      <a:endParaRPr lang="en-GB" sz="1400" b="0" dirty="0">
                        <a:solidFill>
                          <a:srgbClr val="012169"/>
                        </a:solidFill>
                        <a:effectLst/>
                        <a:latin typeface="Arial" panose="020B0604020202020204" pitchFamily="34" charset="0"/>
                        <a:cs typeface="Arial" panose="020B0604020202020204" pitchFamily="34" charset="0"/>
                      </a:endParaRPr>
                    </a:p>
                    <a:p>
                      <a:endParaRPr lang="en-GB" sz="1400" b="1" dirty="0">
                        <a:solidFill>
                          <a:srgbClr val="012169"/>
                        </a:solidFill>
                        <a:latin typeface="Arial" panose="020B0604020202020204" pitchFamily="34" charset="0"/>
                        <a:cs typeface="Arial" panose="020B0604020202020204" pitchFamily="34" charset="0"/>
                      </a:endParaRPr>
                    </a:p>
                  </a:txBody>
                  <a:tcPr marL="65539" marR="65539" marT="32769" marB="32769"/>
                </a:tc>
                <a:extLst>
                  <a:ext uri="{0D108BD9-81ED-4DB2-BD59-A6C34878D82A}">
                    <a16:rowId xmlns:a16="http://schemas.microsoft.com/office/drawing/2014/main" val="3611493944"/>
                  </a:ext>
                </a:extLst>
              </a:tr>
              <a:tr h="1162746">
                <a:tc>
                  <a:txBody>
                    <a:bodyPr/>
                    <a:lstStyle/>
                    <a:p>
                      <a:r>
                        <a:rPr lang="en-GB" sz="1400" b="1">
                          <a:solidFill>
                            <a:srgbClr val="012169"/>
                          </a:solidFill>
                          <a:latin typeface="Arial" panose="020B0604020202020204" pitchFamily="34" charset="0"/>
                          <a:cs typeface="Arial" panose="020B0604020202020204" pitchFamily="34" charset="0"/>
                        </a:rPr>
                        <a:t>Elective Units (choose 1)</a:t>
                      </a:r>
                    </a:p>
                  </a:txBody>
                  <a:tcPr marL="65539" marR="65539" marT="32769" marB="32769"/>
                </a:tc>
                <a:tc>
                  <a:txBody>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endParaRPr lang="en-GB" sz="1400" b="1" dirty="0">
                        <a:solidFill>
                          <a:srgbClr val="012169"/>
                        </a:solidFill>
                        <a:latin typeface="Arial" panose="020B0604020202020204" pitchFamily="34" charset="0"/>
                        <a:cs typeface="Arial" panose="020B0604020202020204" pitchFamily="34" charset="0"/>
                      </a:endParaRPr>
                    </a:p>
                  </a:txBody>
                  <a:tcPr marL="65539" marR="65539" marT="32769" marB="32769"/>
                </a:tc>
                <a:tc>
                  <a:txBody>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GB" sz="1400" dirty="0">
                          <a:solidFill>
                            <a:srgbClr val="012169"/>
                          </a:solidFill>
                          <a:effectLst/>
                          <a:latin typeface="Arial" panose="020B0604020202020204" pitchFamily="34" charset="0"/>
                          <a:cs typeface="Arial" panose="020B0604020202020204" pitchFamily="34" charset="0"/>
                        </a:rPr>
                        <a:t>Algorithms and Mathematical Concepts for Computing</a:t>
                      </a: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GB" sz="1400" dirty="0">
                          <a:solidFill>
                            <a:srgbClr val="012169"/>
                          </a:solidFill>
                          <a:effectLst/>
                          <a:latin typeface="Arial" panose="020B0604020202020204" pitchFamily="34" charset="0"/>
                          <a:cs typeface="Arial" panose="020B0604020202020204" pitchFamily="34" charset="0"/>
                        </a:rPr>
                        <a:t>Software Engineering</a:t>
                      </a: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GB" altLang="en-US" sz="1400" dirty="0">
                          <a:solidFill>
                            <a:srgbClr val="012169"/>
                          </a:solidFill>
                          <a:latin typeface="Arial" panose="020B0604020202020204" pitchFamily="34" charset="0"/>
                          <a:cs typeface="Arial" panose="020B0604020202020204" pitchFamily="34" charset="0"/>
                        </a:rPr>
                        <a:t>Designing and Developing Object-Oriented Computer Programme</a:t>
                      </a:r>
                      <a:endParaRPr lang="en-GB" sz="1400" dirty="0">
                        <a:solidFill>
                          <a:srgbClr val="012169"/>
                        </a:solidFill>
                        <a:latin typeface="Arial" panose="020B0604020202020204" pitchFamily="34" charset="0"/>
                        <a:cs typeface="Arial" panose="020B0604020202020204" pitchFamily="34" charset="0"/>
                      </a:endParaRP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endParaRPr lang="en-GB" sz="1400" dirty="0">
                        <a:solidFill>
                          <a:srgbClr val="012169"/>
                        </a:solidFill>
                        <a:effectLst/>
                        <a:latin typeface="Arial" panose="020B0604020202020204" pitchFamily="34" charset="0"/>
                        <a:cs typeface="Arial" panose="020B0604020202020204" pitchFamily="34" charset="0"/>
                      </a:endParaRPr>
                    </a:p>
                  </a:txBody>
                  <a:tcPr marL="65539" marR="65539" marT="32769" marB="32769"/>
                </a:tc>
                <a:extLst>
                  <a:ext uri="{0D108BD9-81ED-4DB2-BD59-A6C34878D82A}">
                    <a16:rowId xmlns:a16="http://schemas.microsoft.com/office/drawing/2014/main" val="3716444164"/>
                  </a:ext>
                </a:extLst>
              </a:tr>
            </a:tbl>
          </a:graphicData>
        </a:graphic>
      </p:graphicFrame>
      <p:sp>
        <p:nvSpPr>
          <p:cNvPr id="3" name="TextBox 2">
            <a:extLst>
              <a:ext uri="{FF2B5EF4-FFF2-40B4-BE49-F238E27FC236}">
                <a16:creationId xmlns:a16="http://schemas.microsoft.com/office/drawing/2014/main" id="{1C46C45D-9996-1681-1E3B-AC7EC6371C69}"/>
              </a:ext>
            </a:extLst>
          </p:cNvPr>
          <p:cNvSpPr txBox="1"/>
          <p:nvPr/>
        </p:nvSpPr>
        <p:spPr>
          <a:xfrm>
            <a:off x="139700" y="417610"/>
            <a:ext cx="10388600" cy="646331"/>
          </a:xfrm>
          <a:prstGeom prst="rect">
            <a:avLst/>
          </a:prstGeom>
          <a:noFill/>
        </p:spPr>
        <p:txBody>
          <a:bodyPr wrap="square" lIns="91440" tIns="45720" rIns="91440" bIns="45720" rtlCol="0" anchor="t">
            <a:spAutoFit/>
          </a:bodyPr>
          <a:lstStyle/>
          <a:p>
            <a:r>
              <a:rPr lang="en-ZA" sz="3600" b="1" dirty="0">
                <a:solidFill>
                  <a:srgbClr val="012169"/>
                </a:solidFill>
                <a:latin typeface="Arial"/>
                <a:cs typeface="Calibri"/>
              </a:rPr>
              <a:t>Qualification Pathways:</a:t>
            </a:r>
          </a:p>
        </p:txBody>
      </p:sp>
    </p:spTree>
    <p:extLst>
      <p:ext uri="{BB962C8B-B14F-4D97-AF65-F5344CB8AC3E}">
        <p14:creationId xmlns:p14="http://schemas.microsoft.com/office/powerpoint/2010/main" val="24250046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75FEF064-D968-EA59-3B1B-EBA67ED5C99C}"/>
              </a:ext>
            </a:extLst>
          </p:cNvPr>
          <p:cNvGraphicFramePr>
            <a:graphicFrameLocks noGrp="1"/>
          </p:cNvGraphicFramePr>
          <p:nvPr>
            <p:extLst>
              <p:ext uri="{D42A27DB-BD31-4B8C-83A1-F6EECF244321}">
                <p14:modId xmlns:p14="http://schemas.microsoft.com/office/powerpoint/2010/main" val="4273553674"/>
              </p:ext>
            </p:extLst>
          </p:nvPr>
        </p:nvGraphicFramePr>
        <p:xfrm>
          <a:off x="526775" y="1496021"/>
          <a:ext cx="11119123" cy="4602480"/>
        </p:xfrm>
        <a:graphic>
          <a:graphicData uri="http://schemas.openxmlformats.org/drawingml/2006/table">
            <a:tbl>
              <a:tblPr firstRow="1" bandRow="1">
                <a:tableStyleId>{5C22544A-7EE6-4342-B048-85BDC9FD1C3A}</a:tableStyleId>
              </a:tblPr>
              <a:tblGrid>
                <a:gridCol w="1977886">
                  <a:extLst>
                    <a:ext uri="{9D8B030D-6E8A-4147-A177-3AD203B41FA5}">
                      <a16:colId xmlns:a16="http://schemas.microsoft.com/office/drawing/2014/main" val="2982446880"/>
                    </a:ext>
                  </a:extLst>
                </a:gridCol>
                <a:gridCol w="936990">
                  <a:extLst>
                    <a:ext uri="{9D8B030D-6E8A-4147-A177-3AD203B41FA5}">
                      <a16:colId xmlns:a16="http://schemas.microsoft.com/office/drawing/2014/main" val="3289788268"/>
                    </a:ext>
                  </a:extLst>
                </a:gridCol>
                <a:gridCol w="1841769">
                  <a:extLst>
                    <a:ext uri="{9D8B030D-6E8A-4147-A177-3AD203B41FA5}">
                      <a16:colId xmlns:a16="http://schemas.microsoft.com/office/drawing/2014/main" val="1321579754"/>
                    </a:ext>
                  </a:extLst>
                </a:gridCol>
                <a:gridCol w="6362478">
                  <a:extLst>
                    <a:ext uri="{9D8B030D-6E8A-4147-A177-3AD203B41FA5}">
                      <a16:colId xmlns:a16="http://schemas.microsoft.com/office/drawing/2014/main" val="716255505"/>
                    </a:ext>
                  </a:extLst>
                </a:gridCol>
              </a:tblGrid>
              <a:tr h="370840">
                <a:tc>
                  <a:txBody>
                    <a:bodyPr/>
                    <a:lstStyle/>
                    <a:p>
                      <a:r>
                        <a:rPr lang="en-US" sz="1400" dirty="0">
                          <a:latin typeface="Arial" panose="020B0604020202020204" pitchFamily="34" charset="0"/>
                          <a:cs typeface="Arial" panose="020B0604020202020204" pitchFamily="34" charset="0"/>
                        </a:rPr>
                        <a:t>Core Units</a:t>
                      </a:r>
                      <a:endParaRPr lang="en-GB" sz="1400" dirty="0">
                        <a:latin typeface="Arial" panose="020B0604020202020204" pitchFamily="34" charset="0"/>
                        <a:cs typeface="Arial" panose="020B0604020202020204" pitchFamily="34" charset="0"/>
                      </a:endParaRPr>
                    </a:p>
                  </a:txBody>
                  <a:tcPr/>
                </a:tc>
                <a:tc>
                  <a:txBody>
                    <a:bodyPr/>
                    <a:lstStyle/>
                    <a:p>
                      <a:r>
                        <a:rPr lang="en-US" sz="1400" dirty="0">
                          <a:latin typeface="Arial" panose="020B0604020202020204" pitchFamily="34" charset="0"/>
                          <a:cs typeface="Arial" panose="020B0604020202020204" pitchFamily="34" charset="0"/>
                        </a:rPr>
                        <a:t>Credits</a:t>
                      </a:r>
                      <a:endParaRPr lang="en-GB" sz="1400" dirty="0">
                        <a:latin typeface="Arial" panose="020B0604020202020204" pitchFamily="34" charset="0"/>
                        <a:cs typeface="Arial" panose="020B0604020202020204" pitchFamily="34" charset="0"/>
                      </a:endParaRPr>
                    </a:p>
                  </a:txBody>
                  <a:tcPr/>
                </a:tc>
                <a:tc>
                  <a:txBody>
                    <a:bodyPr/>
                    <a:lstStyle/>
                    <a:p>
                      <a:r>
                        <a:rPr lang="en-US" sz="1400" dirty="0">
                          <a:latin typeface="Arial" panose="020B0604020202020204" pitchFamily="34" charset="0"/>
                          <a:cs typeface="Arial" panose="020B0604020202020204" pitchFamily="34" charset="0"/>
                        </a:rPr>
                        <a:t>Assessment Method</a:t>
                      </a:r>
                      <a:endParaRPr lang="en-GB" sz="1400" dirty="0">
                        <a:latin typeface="Arial" panose="020B0604020202020204" pitchFamily="34" charset="0"/>
                        <a:cs typeface="Arial" panose="020B0604020202020204" pitchFamily="34" charset="0"/>
                      </a:endParaRPr>
                    </a:p>
                  </a:txBody>
                  <a:tcPr/>
                </a:tc>
                <a:tc>
                  <a:txBody>
                    <a:bodyPr/>
                    <a:lstStyle/>
                    <a:p>
                      <a:r>
                        <a:rPr lang="en-US" sz="1400" dirty="0">
                          <a:latin typeface="Arial" panose="020B0604020202020204" pitchFamily="34" charset="0"/>
                          <a:cs typeface="Arial" panose="020B0604020202020204" pitchFamily="34" charset="0"/>
                        </a:rPr>
                        <a:t>Changes to Unit</a:t>
                      </a:r>
                      <a:endParaRPr lang="en-GB"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832346304"/>
                  </a:ext>
                </a:extLst>
              </a:tr>
              <a:tr h="370840">
                <a:tc>
                  <a:txBody>
                    <a:bodyPr/>
                    <a:lstStyle/>
                    <a:p>
                      <a:r>
                        <a:rPr lang="en-GB" sz="1400" kern="100" dirty="0">
                          <a:solidFill>
                            <a:srgbClr val="012169"/>
                          </a:solidFill>
                          <a:effectLst/>
                          <a:latin typeface="Arial" panose="020B0604020202020204" pitchFamily="34" charset="0"/>
                          <a:ea typeface="DengXian" panose="02010600030101010101" pitchFamily="2" charset="-122"/>
                          <a:cs typeface="Arial" panose="020B0604020202020204" pitchFamily="34" charset="0"/>
                        </a:rPr>
                        <a:t>Algorithms and Mathematical Concepts for Computing </a:t>
                      </a:r>
                      <a:endParaRPr lang="en-GB" sz="1400" dirty="0">
                        <a:solidFill>
                          <a:srgbClr val="012169"/>
                        </a:solidFill>
                        <a:latin typeface="Arial" panose="020B0604020202020204" pitchFamily="34" charset="0"/>
                        <a:cs typeface="Arial" panose="020B0604020202020204" pitchFamily="34" charset="0"/>
                      </a:endParaRPr>
                    </a:p>
                  </a:txBody>
                  <a:tcPr/>
                </a:tc>
                <a:tc>
                  <a:txBody>
                    <a:bodyPr/>
                    <a:lstStyle/>
                    <a:p>
                      <a:r>
                        <a:rPr lang="en-US" sz="1400" dirty="0">
                          <a:solidFill>
                            <a:srgbClr val="012169"/>
                          </a:solidFill>
                          <a:latin typeface="Arial" panose="020B0604020202020204" pitchFamily="34" charset="0"/>
                          <a:cs typeface="Arial" panose="020B0604020202020204" pitchFamily="34" charset="0"/>
                        </a:rPr>
                        <a:t>15</a:t>
                      </a:r>
                      <a:endParaRPr lang="en-GB" sz="1400" dirty="0">
                        <a:solidFill>
                          <a:srgbClr val="012169"/>
                        </a:solidFill>
                        <a:latin typeface="Arial" panose="020B0604020202020204" pitchFamily="34" charset="0"/>
                        <a:cs typeface="Arial" panose="020B0604020202020204" pitchFamily="34" charset="0"/>
                      </a:endParaRPr>
                    </a:p>
                  </a:txBody>
                  <a:tcPr/>
                </a:tc>
                <a:tc>
                  <a:txBody>
                    <a:bodyPr/>
                    <a:lstStyle/>
                    <a:p>
                      <a:r>
                        <a:rPr lang="en-GB" sz="1400" kern="100" dirty="0">
                          <a:solidFill>
                            <a:srgbClr val="012169"/>
                          </a:solidFill>
                          <a:effectLst/>
                          <a:latin typeface="Arial" panose="020B0604020202020204" pitchFamily="34" charset="0"/>
                          <a:ea typeface="DengXian" panose="02010600030101010101" pitchFamily="2" charset="-122"/>
                          <a:cs typeface="Arial" panose="020B0604020202020204" pitchFamily="34" charset="0"/>
                        </a:rPr>
                        <a:t>60% Global Assignment + 40% Exam </a:t>
                      </a:r>
                      <a:endParaRPr lang="en-GB" sz="1400" dirty="0">
                        <a:solidFill>
                          <a:srgbClr val="012169"/>
                        </a:solidFill>
                        <a:latin typeface="Arial" panose="020B0604020202020204" pitchFamily="34" charset="0"/>
                        <a:cs typeface="Arial" panose="020B0604020202020204" pitchFamily="34" charset="0"/>
                      </a:endParaRPr>
                    </a:p>
                  </a:txBody>
                  <a:tcPr/>
                </a:tc>
                <a:tc>
                  <a:txBody>
                    <a:bodyPr/>
                    <a:lstStyle/>
                    <a:p>
                      <a:r>
                        <a:rPr lang="en-US" sz="1400" dirty="0">
                          <a:solidFill>
                            <a:srgbClr val="012169"/>
                          </a:solidFill>
                          <a:latin typeface="Arial" panose="020B0604020202020204" pitchFamily="34" charset="0"/>
                          <a:cs typeface="Arial" panose="020B0604020202020204" pitchFamily="34" charset="0"/>
                        </a:rPr>
                        <a:t>New Unit. </a:t>
                      </a:r>
                      <a:endParaRPr lang="en-GB" sz="1400" dirty="0">
                        <a:solidFill>
                          <a:srgbClr val="012169"/>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484519802"/>
                  </a:ext>
                </a:extLst>
              </a:tr>
              <a:tr h="370840">
                <a:tc>
                  <a:txBody>
                    <a:bodyPr/>
                    <a:lstStyle/>
                    <a:p>
                      <a:r>
                        <a:rPr lang="en-GB" sz="1400" kern="100" dirty="0">
                          <a:solidFill>
                            <a:srgbClr val="012169"/>
                          </a:solidFill>
                          <a:effectLst/>
                          <a:latin typeface="Arial" panose="020B0604020202020204" pitchFamily="34" charset="0"/>
                          <a:ea typeface="DengXian" panose="02010600030101010101" pitchFamily="2" charset="-122"/>
                          <a:cs typeface="Arial" panose="020B0604020202020204" pitchFamily="34" charset="0"/>
                        </a:rPr>
                        <a:t>Computer Networks </a:t>
                      </a:r>
                      <a:endParaRPr lang="en-GB" sz="1400" dirty="0">
                        <a:solidFill>
                          <a:srgbClr val="012169"/>
                        </a:solidFill>
                        <a:latin typeface="Arial" panose="020B0604020202020204" pitchFamily="34" charset="0"/>
                        <a:cs typeface="Arial" panose="020B0604020202020204" pitchFamily="34" charset="0"/>
                      </a:endParaRPr>
                    </a:p>
                  </a:txBody>
                  <a:tcPr/>
                </a:tc>
                <a:tc>
                  <a:txBody>
                    <a:bodyPr/>
                    <a:lstStyle/>
                    <a:p>
                      <a:r>
                        <a:rPr lang="en-US" sz="1400" dirty="0">
                          <a:solidFill>
                            <a:srgbClr val="012169"/>
                          </a:solidFill>
                          <a:latin typeface="Arial" panose="020B0604020202020204" pitchFamily="34" charset="0"/>
                          <a:cs typeface="Arial" panose="020B0604020202020204" pitchFamily="34" charset="0"/>
                        </a:rPr>
                        <a:t>15</a:t>
                      </a:r>
                      <a:endParaRPr lang="en-GB" sz="1400" dirty="0">
                        <a:solidFill>
                          <a:srgbClr val="012169"/>
                        </a:solidFill>
                        <a:latin typeface="Arial" panose="020B0604020202020204" pitchFamily="34" charset="0"/>
                        <a:cs typeface="Arial" panose="020B0604020202020204" pitchFamily="34" charset="0"/>
                      </a:endParaRPr>
                    </a:p>
                  </a:txBody>
                  <a:tcPr/>
                </a:tc>
                <a:tc>
                  <a:txBody>
                    <a:bodyPr/>
                    <a:lstStyle/>
                    <a:p>
                      <a:r>
                        <a:rPr lang="en-GB" sz="1400" kern="100" dirty="0">
                          <a:solidFill>
                            <a:srgbClr val="012169"/>
                          </a:solidFill>
                          <a:effectLst/>
                          <a:latin typeface="Arial" panose="020B0604020202020204" pitchFamily="34" charset="0"/>
                          <a:ea typeface="DengXian" panose="02010600030101010101" pitchFamily="2" charset="-122"/>
                          <a:cs typeface="Arial" panose="020B0604020202020204" pitchFamily="34" charset="0"/>
                        </a:rPr>
                        <a:t>60% Global Assignment + 40% Exam </a:t>
                      </a:r>
                      <a:endParaRPr lang="en-GB" sz="1400" dirty="0">
                        <a:solidFill>
                          <a:srgbClr val="012169"/>
                        </a:solidFill>
                        <a:latin typeface="Arial" panose="020B0604020202020204" pitchFamily="34" charset="0"/>
                        <a:cs typeface="Arial" panose="020B0604020202020204" pitchFamily="34" charset="0"/>
                      </a:endParaRPr>
                    </a:p>
                  </a:txBody>
                  <a:tcPr/>
                </a:tc>
                <a:tc>
                  <a:txBody>
                    <a:bodyPr/>
                    <a:lstStyle/>
                    <a:p>
                      <a:r>
                        <a:rPr lang="en-GB" sz="1400" dirty="0">
                          <a:solidFill>
                            <a:srgbClr val="012169"/>
                          </a:solidFill>
                          <a:latin typeface="Arial" panose="020B0604020202020204" pitchFamily="34" charset="0"/>
                          <a:cs typeface="Arial" panose="020B0604020202020204" pitchFamily="34" charset="0"/>
                        </a:rPr>
                        <a:t>Updated T&amp;L materials to incorporate Digital Mobile Telephony and update on the network topology topic</a:t>
                      </a:r>
                    </a:p>
                  </a:txBody>
                  <a:tcPr/>
                </a:tc>
                <a:extLst>
                  <a:ext uri="{0D108BD9-81ED-4DB2-BD59-A6C34878D82A}">
                    <a16:rowId xmlns:a16="http://schemas.microsoft.com/office/drawing/2014/main" val="3820390996"/>
                  </a:ext>
                </a:extLst>
              </a:tr>
              <a:tr h="370840">
                <a:tc>
                  <a:txBody>
                    <a:bodyPr/>
                    <a:lstStyle/>
                    <a:p>
                      <a:r>
                        <a:rPr lang="en-GB" sz="1400" kern="100" dirty="0">
                          <a:solidFill>
                            <a:srgbClr val="012169"/>
                          </a:solidFill>
                          <a:effectLst/>
                          <a:latin typeface="Arial" panose="020B0604020202020204" pitchFamily="34" charset="0"/>
                          <a:ea typeface="DengXian" panose="02010600030101010101" pitchFamily="2" charset="-122"/>
                          <a:cs typeface="Arial" panose="020B0604020202020204" pitchFamily="34" charset="0"/>
                        </a:rPr>
                        <a:t>Computer Systems </a:t>
                      </a:r>
                      <a:endParaRPr lang="en-GB" sz="1400" dirty="0">
                        <a:solidFill>
                          <a:srgbClr val="012169"/>
                        </a:solidFill>
                        <a:latin typeface="Arial" panose="020B0604020202020204" pitchFamily="34" charset="0"/>
                        <a:cs typeface="Arial" panose="020B0604020202020204" pitchFamily="34" charset="0"/>
                      </a:endParaRPr>
                    </a:p>
                  </a:txBody>
                  <a:tcPr/>
                </a:tc>
                <a:tc>
                  <a:txBody>
                    <a:bodyPr/>
                    <a:lstStyle/>
                    <a:p>
                      <a:r>
                        <a:rPr lang="en-US" sz="1400" dirty="0">
                          <a:solidFill>
                            <a:srgbClr val="012169"/>
                          </a:solidFill>
                          <a:latin typeface="Arial" panose="020B0604020202020204" pitchFamily="34" charset="0"/>
                          <a:cs typeface="Arial" panose="020B0604020202020204" pitchFamily="34" charset="0"/>
                        </a:rPr>
                        <a:t>15</a:t>
                      </a:r>
                      <a:endParaRPr lang="en-GB" sz="1400" dirty="0">
                        <a:solidFill>
                          <a:srgbClr val="012169"/>
                        </a:solidFill>
                        <a:latin typeface="Arial" panose="020B0604020202020204" pitchFamily="34" charset="0"/>
                        <a:cs typeface="Arial" panose="020B0604020202020204" pitchFamily="34" charset="0"/>
                      </a:endParaRPr>
                    </a:p>
                  </a:txBody>
                  <a:tcPr/>
                </a:tc>
                <a:tc>
                  <a:txBody>
                    <a:bodyPr/>
                    <a:lstStyle/>
                    <a:p>
                      <a:r>
                        <a:rPr lang="en-GB" sz="1400" kern="100" dirty="0">
                          <a:solidFill>
                            <a:srgbClr val="012169"/>
                          </a:solidFill>
                          <a:effectLst/>
                          <a:latin typeface="Arial" panose="020B0604020202020204" pitchFamily="34" charset="0"/>
                          <a:ea typeface="DengXian" panose="02010600030101010101" pitchFamily="2" charset="-122"/>
                          <a:cs typeface="Arial" panose="020B0604020202020204" pitchFamily="34" charset="0"/>
                        </a:rPr>
                        <a:t>60% Global Assignment + 40% Exam </a:t>
                      </a:r>
                      <a:endParaRPr lang="en-GB" sz="1400" dirty="0">
                        <a:solidFill>
                          <a:srgbClr val="012169"/>
                        </a:solidFill>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solidFill>
                            <a:srgbClr val="012169"/>
                          </a:solidFill>
                          <a:latin typeface="Arial" panose="020B0604020202020204" pitchFamily="34" charset="0"/>
                          <a:cs typeface="Arial" panose="020B0604020202020204" pitchFamily="34" charset="0"/>
                        </a:rPr>
                        <a:t>Updated T&amp;L materials and emphasise on mobile OS, embedded systems, web servers, Cloud, Mobile/Tablet.</a:t>
                      </a:r>
                    </a:p>
                    <a:p>
                      <a:endParaRPr lang="en-GB" sz="1400" dirty="0">
                        <a:solidFill>
                          <a:srgbClr val="012169"/>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320016051"/>
                  </a:ext>
                </a:extLst>
              </a:tr>
              <a:tr h="254417">
                <a:tc>
                  <a:txBody>
                    <a:bodyPr/>
                    <a:lstStyle/>
                    <a:p>
                      <a:r>
                        <a:rPr lang="en-GB" sz="1400" kern="100" dirty="0">
                          <a:solidFill>
                            <a:srgbClr val="012169"/>
                          </a:solidFill>
                          <a:effectLst/>
                          <a:latin typeface="Arial" panose="020B0604020202020204" pitchFamily="34" charset="0"/>
                          <a:ea typeface="DengXian" panose="02010600030101010101" pitchFamily="2" charset="-122"/>
                          <a:cs typeface="Arial" panose="020B0604020202020204" pitchFamily="34" charset="0"/>
                        </a:rPr>
                        <a:t>Databases</a:t>
                      </a:r>
                      <a:endParaRPr lang="en-GB" sz="1400" dirty="0">
                        <a:solidFill>
                          <a:srgbClr val="012169"/>
                        </a:solidFill>
                        <a:latin typeface="Arial" panose="020B0604020202020204" pitchFamily="34" charset="0"/>
                        <a:cs typeface="Arial" panose="020B0604020202020204" pitchFamily="34" charset="0"/>
                      </a:endParaRPr>
                    </a:p>
                  </a:txBody>
                  <a:tcPr/>
                </a:tc>
                <a:tc>
                  <a:txBody>
                    <a:bodyPr/>
                    <a:lstStyle/>
                    <a:p>
                      <a:r>
                        <a:rPr lang="en-US" sz="1400" dirty="0">
                          <a:solidFill>
                            <a:srgbClr val="012169"/>
                          </a:solidFill>
                          <a:latin typeface="Arial" panose="020B0604020202020204" pitchFamily="34" charset="0"/>
                          <a:cs typeface="Arial" panose="020B0604020202020204" pitchFamily="34" charset="0"/>
                        </a:rPr>
                        <a:t>15</a:t>
                      </a:r>
                      <a:endParaRPr lang="en-GB" sz="1400" dirty="0">
                        <a:solidFill>
                          <a:srgbClr val="012169"/>
                        </a:solidFill>
                        <a:latin typeface="Arial" panose="020B0604020202020204" pitchFamily="34" charset="0"/>
                        <a:cs typeface="Arial" panose="020B0604020202020204" pitchFamily="34" charset="0"/>
                      </a:endParaRPr>
                    </a:p>
                  </a:txBody>
                  <a:tcPr/>
                </a:tc>
                <a:tc>
                  <a:txBody>
                    <a:bodyPr/>
                    <a:lstStyle/>
                    <a:p>
                      <a:r>
                        <a:rPr lang="en-GB" sz="1400" kern="100" dirty="0">
                          <a:solidFill>
                            <a:srgbClr val="012169"/>
                          </a:solidFill>
                          <a:effectLst/>
                          <a:latin typeface="Arial" panose="020B0604020202020204" pitchFamily="34" charset="0"/>
                          <a:ea typeface="DengXian" panose="02010600030101010101" pitchFamily="2" charset="-122"/>
                          <a:cs typeface="Arial" panose="020B0604020202020204" pitchFamily="34" charset="0"/>
                        </a:rPr>
                        <a:t>60% Global Assignment + 40% Exam </a:t>
                      </a:r>
                      <a:endParaRPr lang="en-GB" sz="1400" dirty="0">
                        <a:solidFill>
                          <a:srgbClr val="012169"/>
                        </a:solidFill>
                        <a:latin typeface="Arial" panose="020B0604020202020204" pitchFamily="34" charset="0"/>
                        <a:cs typeface="Arial" panose="020B0604020202020204" pitchFamily="34" charset="0"/>
                      </a:endParaRPr>
                    </a:p>
                  </a:txBody>
                  <a:tcPr/>
                </a:tc>
                <a:tc>
                  <a:txBody>
                    <a:bodyPr/>
                    <a:lstStyle/>
                    <a:p>
                      <a:r>
                        <a:rPr lang="en-US" sz="1400" dirty="0">
                          <a:solidFill>
                            <a:srgbClr val="012169"/>
                          </a:solidFill>
                          <a:latin typeface="Arial" panose="020B0604020202020204" pitchFamily="34" charset="0"/>
                          <a:cs typeface="Arial" panose="020B0604020202020204" pitchFamily="34" charset="0"/>
                        </a:rPr>
                        <a:t>Updated T&amp;L materials to incorporate NoSQL, Big Data, </a:t>
                      </a:r>
                      <a:r>
                        <a:rPr lang="en-US" sz="1400" dirty="0" err="1">
                          <a:solidFill>
                            <a:srgbClr val="012169"/>
                          </a:solidFill>
                          <a:latin typeface="Arial" panose="020B0604020202020204" pitchFamily="34" charset="0"/>
                          <a:cs typeface="Arial" panose="020B0604020202020204" pitchFamily="34" charset="0"/>
                        </a:rPr>
                        <a:t>etc</a:t>
                      </a:r>
                      <a:r>
                        <a:rPr lang="en-US" sz="1400" dirty="0">
                          <a:solidFill>
                            <a:srgbClr val="012169"/>
                          </a:solidFill>
                          <a:latin typeface="Arial" panose="020B0604020202020204" pitchFamily="34" charset="0"/>
                          <a:cs typeface="Arial" panose="020B0604020202020204" pitchFamily="34" charset="0"/>
                        </a:rPr>
                        <a:t> and include some topics from DDD such as </a:t>
                      </a:r>
                      <a:r>
                        <a:rPr lang="en-US" sz="1400" dirty="0" err="1">
                          <a:solidFill>
                            <a:srgbClr val="012169"/>
                          </a:solidFill>
                          <a:latin typeface="Arial" panose="020B0604020202020204" pitchFamily="34" charset="0"/>
                          <a:cs typeface="Arial" panose="020B0604020202020204" pitchFamily="34" charset="0"/>
                        </a:rPr>
                        <a:t>normalisation</a:t>
                      </a:r>
                      <a:r>
                        <a:rPr lang="en-US" sz="1400" dirty="0">
                          <a:solidFill>
                            <a:srgbClr val="012169"/>
                          </a:solidFill>
                          <a:latin typeface="Arial" panose="020B0604020202020204" pitchFamily="34" charset="0"/>
                          <a:cs typeface="Arial" panose="020B0604020202020204" pitchFamily="34" charset="0"/>
                        </a:rPr>
                        <a:t>.   </a:t>
                      </a:r>
                    </a:p>
                    <a:p>
                      <a:endParaRPr lang="en-GB" sz="1400" dirty="0">
                        <a:solidFill>
                          <a:srgbClr val="012169"/>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313606531"/>
                  </a:ext>
                </a:extLst>
              </a:tr>
              <a:tr h="370840">
                <a:tc>
                  <a:txBody>
                    <a:bodyPr/>
                    <a:lstStyle/>
                    <a:p>
                      <a:r>
                        <a:rPr lang="en-GB" sz="1400" dirty="0">
                          <a:solidFill>
                            <a:srgbClr val="012169"/>
                          </a:solidFill>
                          <a:latin typeface="Arial" panose="020B0604020202020204" pitchFamily="34" charset="0"/>
                          <a:cs typeface="Arial" panose="020B0604020202020204" pitchFamily="34" charset="0"/>
                        </a:rPr>
                        <a:t>Front End Web Development </a:t>
                      </a:r>
                    </a:p>
                    <a:p>
                      <a:endParaRPr lang="en-GB" sz="1400" dirty="0">
                        <a:solidFill>
                          <a:srgbClr val="012169"/>
                        </a:solidFill>
                        <a:latin typeface="Arial" panose="020B0604020202020204" pitchFamily="34" charset="0"/>
                        <a:cs typeface="Arial" panose="020B0604020202020204" pitchFamily="34" charset="0"/>
                      </a:endParaRPr>
                    </a:p>
                  </a:txBody>
                  <a:tcPr/>
                </a:tc>
                <a:tc>
                  <a:txBody>
                    <a:bodyPr/>
                    <a:lstStyle/>
                    <a:p>
                      <a:r>
                        <a:rPr lang="en-US" sz="1400" dirty="0">
                          <a:solidFill>
                            <a:srgbClr val="012169"/>
                          </a:solidFill>
                          <a:latin typeface="Arial" panose="020B0604020202020204" pitchFamily="34" charset="0"/>
                          <a:cs typeface="Arial" panose="020B0604020202020204" pitchFamily="34" charset="0"/>
                        </a:rPr>
                        <a:t>15</a:t>
                      </a:r>
                      <a:endParaRPr lang="en-GB" sz="1400" dirty="0">
                        <a:solidFill>
                          <a:srgbClr val="012169"/>
                        </a:solidFill>
                        <a:latin typeface="Arial" panose="020B0604020202020204" pitchFamily="34" charset="0"/>
                        <a:cs typeface="Arial" panose="020B0604020202020204" pitchFamily="34" charset="0"/>
                      </a:endParaRPr>
                    </a:p>
                  </a:txBody>
                  <a:tcPr/>
                </a:tc>
                <a:tc>
                  <a:txBody>
                    <a:bodyPr/>
                    <a:lstStyle/>
                    <a:p>
                      <a:r>
                        <a:rPr lang="en-US" sz="1400" dirty="0">
                          <a:solidFill>
                            <a:srgbClr val="012169"/>
                          </a:solidFill>
                          <a:latin typeface="Arial" panose="020B0604020202020204" pitchFamily="34" charset="0"/>
                          <a:cs typeface="Arial" panose="020B0604020202020204" pitchFamily="34" charset="0"/>
                        </a:rPr>
                        <a:t>100% Global Assignment</a:t>
                      </a:r>
                      <a:endParaRPr lang="en-GB" sz="1400" dirty="0">
                        <a:solidFill>
                          <a:srgbClr val="012169"/>
                        </a:solidFill>
                        <a:latin typeface="Arial" panose="020B0604020202020204" pitchFamily="34" charset="0"/>
                        <a:cs typeface="Arial" panose="020B0604020202020204" pitchFamily="34" charset="0"/>
                      </a:endParaRPr>
                    </a:p>
                  </a:txBody>
                  <a:tcPr/>
                </a:tc>
                <a:tc>
                  <a:txBody>
                    <a:bodyPr/>
                    <a:lstStyle/>
                    <a:p>
                      <a:r>
                        <a:rPr lang="en-US" sz="1400" dirty="0">
                          <a:solidFill>
                            <a:srgbClr val="012169"/>
                          </a:solidFill>
                          <a:latin typeface="Arial" panose="020B0604020202020204" pitchFamily="34" charset="0"/>
                          <a:cs typeface="Arial" panose="020B0604020202020204" pitchFamily="34" charset="0"/>
                        </a:rPr>
                        <a:t>Updated T&amp;L materials </a:t>
                      </a:r>
                    </a:p>
                    <a:p>
                      <a:r>
                        <a:rPr lang="en-US" sz="1400" dirty="0">
                          <a:solidFill>
                            <a:srgbClr val="012169"/>
                          </a:solidFill>
                          <a:latin typeface="Arial" panose="020B0604020202020204" pitchFamily="34" charset="0"/>
                          <a:cs typeface="Arial" panose="020B0604020202020204" pitchFamily="34" charset="0"/>
                        </a:rPr>
                        <a:t>New Unit. A replacement unit for DDW which cover HTML, CSS, JavaScript, jQuery,  responsive framework,  Web development framework and GitHub. </a:t>
                      </a:r>
                    </a:p>
                    <a:p>
                      <a:endParaRPr lang="en-GB" sz="1400" dirty="0">
                        <a:solidFill>
                          <a:srgbClr val="012169"/>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173190596"/>
                  </a:ext>
                </a:extLst>
              </a:tr>
            </a:tbl>
          </a:graphicData>
        </a:graphic>
      </p:graphicFrame>
      <p:sp>
        <p:nvSpPr>
          <p:cNvPr id="3" name="TextBox 2">
            <a:extLst>
              <a:ext uri="{FF2B5EF4-FFF2-40B4-BE49-F238E27FC236}">
                <a16:creationId xmlns:a16="http://schemas.microsoft.com/office/drawing/2014/main" id="{17DE628A-7129-DA7E-1576-BA3D5DBEDC6F}"/>
              </a:ext>
            </a:extLst>
          </p:cNvPr>
          <p:cNvSpPr txBox="1"/>
          <p:nvPr/>
        </p:nvSpPr>
        <p:spPr>
          <a:xfrm>
            <a:off x="139700" y="417610"/>
            <a:ext cx="10388600" cy="646331"/>
          </a:xfrm>
          <a:prstGeom prst="rect">
            <a:avLst/>
          </a:prstGeom>
          <a:noFill/>
        </p:spPr>
        <p:txBody>
          <a:bodyPr wrap="square" lIns="91440" tIns="45720" rIns="91440" bIns="45720" rtlCol="0" anchor="t">
            <a:spAutoFit/>
          </a:bodyPr>
          <a:lstStyle/>
          <a:p>
            <a:r>
              <a:rPr lang="en-ZA" sz="3600" b="1" dirty="0">
                <a:solidFill>
                  <a:srgbClr val="012169"/>
                </a:solidFill>
                <a:latin typeface="Arial"/>
                <a:cs typeface="Calibri"/>
              </a:rPr>
              <a:t>Unit Summary - core:</a:t>
            </a:r>
          </a:p>
        </p:txBody>
      </p:sp>
    </p:spTree>
    <p:extLst>
      <p:ext uri="{BB962C8B-B14F-4D97-AF65-F5344CB8AC3E}">
        <p14:creationId xmlns:p14="http://schemas.microsoft.com/office/powerpoint/2010/main" val="27152558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a:extLst>
              <a:ext uri="{FF2B5EF4-FFF2-40B4-BE49-F238E27FC236}">
                <a16:creationId xmlns:a16="http://schemas.microsoft.com/office/drawing/2014/main" id="{4A0BEF94-0132-306C-D951-BB31BBDDD8A0}"/>
              </a:ext>
            </a:extLst>
          </p:cNvPr>
          <p:cNvGraphicFramePr>
            <a:graphicFrameLocks noGrp="1"/>
          </p:cNvGraphicFramePr>
          <p:nvPr>
            <p:extLst>
              <p:ext uri="{D42A27DB-BD31-4B8C-83A1-F6EECF244321}">
                <p14:modId xmlns:p14="http://schemas.microsoft.com/office/powerpoint/2010/main" val="2032654764"/>
              </p:ext>
            </p:extLst>
          </p:nvPr>
        </p:nvGraphicFramePr>
        <p:xfrm>
          <a:off x="839634" y="1906610"/>
          <a:ext cx="10512731" cy="3611880"/>
        </p:xfrm>
        <a:graphic>
          <a:graphicData uri="http://schemas.openxmlformats.org/drawingml/2006/table">
            <a:tbl>
              <a:tblPr firstRow="1" bandRow="1">
                <a:tableStyleId>{5C22544A-7EE6-4342-B048-85BDC9FD1C3A}</a:tableStyleId>
              </a:tblPr>
              <a:tblGrid>
                <a:gridCol w="2877601">
                  <a:extLst>
                    <a:ext uri="{9D8B030D-6E8A-4147-A177-3AD203B41FA5}">
                      <a16:colId xmlns:a16="http://schemas.microsoft.com/office/drawing/2014/main" val="4001447506"/>
                    </a:ext>
                  </a:extLst>
                </a:gridCol>
                <a:gridCol w="839431">
                  <a:extLst>
                    <a:ext uri="{9D8B030D-6E8A-4147-A177-3AD203B41FA5}">
                      <a16:colId xmlns:a16="http://schemas.microsoft.com/office/drawing/2014/main" val="3769871345"/>
                    </a:ext>
                  </a:extLst>
                </a:gridCol>
                <a:gridCol w="2193619">
                  <a:extLst>
                    <a:ext uri="{9D8B030D-6E8A-4147-A177-3AD203B41FA5}">
                      <a16:colId xmlns:a16="http://schemas.microsoft.com/office/drawing/2014/main" val="3863001683"/>
                    </a:ext>
                  </a:extLst>
                </a:gridCol>
                <a:gridCol w="4602080">
                  <a:extLst>
                    <a:ext uri="{9D8B030D-6E8A-4147-A177-3AD203B41FA5}">
                      <a16:colId xmlns:a16="http://schemas.microsoft.com/office/drawing/2014/main" val="2819692130"/>
                    </a:ext>
                  </a:extLst>
                </a:gridCol>
              </a:tblGrid>
              <a:tr h="370840">
                <a:tc>
                  <a:txBody>
                    <a:bodyPr/>
                    <a:lstStyle/>
                    <a:p>
                      <a:r>
                        <a:rPr lang="en-US" sz="1400" dirty="0">
                          <a:latin typeface="+mj-lt"/>
                        </a:rPr>
                        <a:t>Specialist Units</a:t>
                      </a:r>
                      <a:endParaRPr lang="en-GB" sz="1400" dirty="0">
                        <a:latin typeface="+mj-lt"/>
                      </a:endParaRPr>
                    </a:p>
                  </a:txBody>
                  <a:tcPr/>
                </a:tc>
                <a:tc>
                  <a:txBody>
                    <a:bodyPr/>
                    <a:lstStyle/>
                    <a:p>
                      <a:r>
                        <a:rPr lang="en-US" sz="1400" dirty="0">
                          <a:latin typeface="+mj-lt"/>
                        </a:rPr>
                        <a:t>Credits</a:t>
                      </a:r>
                      <a:endParaRPr lang="en-GB" sz="1400" dirty="0">
                        <a:latin typeface="+mj-lt"/>
                      </a:endParaRPr>
                    </a:p>
                  </a:txBody>
                  <a:tcPr/>
                </a:tc>
                <a:tc>
                  <a:txBody>
                    <a:bodyPr/>
                    <a:lstStyle/>
                    <a:p>
                      <a:r>
                        <a:rPr lang="en-US" sz="1400" dirty="0">
                          <a:latin typeface="+mj-lt"/>
                        </a:rPr>
                        <a:t>Assessment Method</a:t>
                      </a:r>
                      <a:endParaRPr lang="en-GB" sz="1400" dirty="0">
                        <a:latin typeface="+mj-lt"/>
                      </a:endParaRPr>
                    </a:p>
                  </a:txBody>
                  <a:tcPr/>
                </a:tc>
                <a:tc>
                  <a:txBody>
                    <a:bodyPr/>
                    <a:lstStyle/>
                    <a:p>
                      <a:r>
                        <a:rPr lang="en-US" sz="1400" dirty="0">
                          <a:latin typeface="+mj-lt"/>
                        </a:rPr>
                        <a:t>Changes to Unit</a:t>
                      </a:r>
                      <a:endParaRPr lang="en-GB" sz="1400" dirty="0">
                        <a:latin typeface="+mj-lt"/>
                      </a:endParaRPr>
                    </a:p>
                  </a:txBody>
                  <a:tcPr/>
                </a:tc>
                <a:extLst>
                  <a:ext uri="{0D108BD9-81ED-4DB2-BD59-A6C34878D82A}">
                    <a16:rowId xmlns:a16="http://schemas.microsoft.com/office/drawing/2014/main" val="4224216191"/>
                  </a:ext>
                </a:extLst>
              </a:tr>
              <a:tr h="370840">
                <a:tc>
                  <a:txBody>
                    <a:bodyPr/>
                    <a:lstStyle/>
                    <a:p>
                      <a:r>
                        <a:rPr lang="en-GB" sz="1400" kern="100" dirty="0">
                          <a:solidFill>
                            <a:srgbClr val="012169"/>
                          </a:solidFill>
                          <a:effectLst/>
                          <a:latin typeface="+mj-lt"/>
                          <a:ea typeface="DengXian" panose="02010600030101010101" pitchFamily="2" charset="-122"/>
                          <a:cs typeface="Times New Roman" panose="02020603050405020304" pitchFamily="18" charset="0"/>
                        </a:rPr>
                        <a:t>Object-Oriented System Analysis and Design </a:t>
                      </a:r>
                      <a:endParaRPr lang="en-GB" sz="1400" dirty="0">
                        <a:solidFill>
                          <a:srgbClr val="012169"/>
                        </a:solidFill>
                        <a:latin typeface="+mj-lt"/>
                      </a:endParaRPr>
                    </a:p>
                  </a:txBody>
                  <a:tcPr/>
                </a:tc>
                <a:tc>
                  <a:txBody>
                    <a:bodyPr/>
                    <a:lstStyle/>
                    <a:p>
                      <a:r>
                        <a:rPr lang="en-US" sz="1400" dirty="0">
                          <a:solidFill>
                            <a:srgbClr val="012169"/>
                          </a:solidFill>
                          <a:latin typeface="+mj-lt"/>
                        </a:rPr>
                        <a:t>15</a:t>
                      </a:r>
                      <a:endParaRPr lang="en-GB" sz="1400" dirty="0">
                        <a:solidFill>
                          <a:srgbClr val="012169"/>
                        </a:solidFill>
                        <a:latin typeface="+mj-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kern="100" dirty="0">
                          <a:solidFill>
                            <a:srgbClr val="012169"/>
                          </a:solidFill>
                          <a:effectLst/>
                          <a:latin typeface="+mj-lt"/>
                          <a:ea typeface="DengXian" panose="02010600030101010101" pitchFamily="2" charset="-122"/>
                          <a:cs typeface="Times New Roman" panose="02020603050405020304" pitchFamily="18" charset="0"/>
                        </a:rPr>
                        <a:t>60% Global Assignment + 40% Exam </a:t>
                      </a:r>
                      <a:endParaRPr lang="en-GB" sz="1400" kern="1200" dirty="0">
                        <a:solidFill>
                          <a:srgbClr val="012169"/>
                        </a:solidFill>
                        <a:latin typeface="+mj-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solidFill>
                            <a:srgbClr val="012169"/>
                          </a:solidFill>
                          <a:effectLst/>
                          <a:latin typeface="+mj-lt"/>
                          <a:ea typeface="Calibri" panose="020F0502020204030204" pitchFamily="34" charset="0"/>
                          <a:cs typeface="Arial" panose="020B0604020202020204" pitchFamily="34" charset="0"/>
                        </a:rPr>
                        <a:t>New Unit to introduce system analysis and design in OO method.  UML Use Case diagram, Class diagram, Sequence diagram, Activity diagram and State diagram are covered in the  T&amp;L material.  </a:t>
                      </a:r>
                    </a:p>
                  </a:txBody>
                  <a:tcPr/>
                </a:tc>
                <a:extLst>
                  <a:ext uri="{0D108BD9-81ED-4DB2-BD59-A6C34878D82A}">
                    <a16:rowId xmlns:a16="http://schemas.microsoft.com/office/drawing/2014/main" val="2705883368"/>
                  </a:ext>
                </a:extLst>
              </a:tr>
              <a:tr h="370840">
                <a:tc>
                  <a:txBody>
                    <a:bodyPr/>
                    <a:lstStyle/>
                    <a:p>
                      <a:r>
                        <a:rPr lang="en-GB" sz="1400" kern="100" dirty="0">
                          <a:solidFill>
                            <a:srgbClr val="012169"/>
                          </a:solidFill>
                          <a:effectLst/>
                          <a:latin typeface="+mj-lt"/>
                          <a:ea typeface="DengXian" panose="02010600030101010101" pitchFamily="2" charset="-122"/>
                          <a:cs typeface="Times New Roman" panose="02020603050405020304" pitchFamily="18" charset="0"/>
                        </a:rPr>
                        <a:t>Software Engineering </a:t>
                      </a:r>
                      <a:endParaRPr lang="en-GB" sz="1400" dirty="0">
                        <a:solidFill>
                          <a:srgbClr val="012169"/>
                        </a:solidFill>
                        <a:latin typeface="+mj-lt"/>
                      </a:endParaRPr>
                    </a:p>
                  </a:txBody>
                  <a:tcPr/>
                </a:tc>
                <a:tc>
                  <a:txBody>
                    <a:bodyPr/>
                    <a:lstStyle/>
                    <a:p>
                      <a:r>
                        <a:rPr lang="en-US" sz="1400" dirty="0">
                          <a:solidFill>
                            <a:srgbClr val="012169"/>
                          </a:solidFill>
                          <a:latin typeface="+mj-lt"/>
                        </a:rPr>
                        <a:t>15</a:t>
                      </a:r>
                      <a:endParaRPr lang="en-GB" sz="1400" dirty="0">
                        <a:solidFill>
                          <a:srgbClr val="012169"/>
                        </a:solidFill>
                        <a:latin typeface="+mj-lt"/>
                      </a:endParaRPr>
                    </a:p>
                  </a:txBody>
                  <a:tcPr/>
                </a:tc>
                <a:tc>
                  <a:txBody>
                    <a:bodyPr/>
                    <a:lstStyle/>
                    <a:p>
                      <a:r>
                        <a:rPr lang="en-US" sz="1400" dirty="0">
                          <a:solidFill>
                            <a:srgbClr val="012169"/>
                          </a:solidFill>
                          <a:latin typeface="+mj-lt"/>
                        </a:rPr>
                        <a:t>100% Global Assignment</a:t>
                      </a:r>
                      <a:endParaRPr lang="en-GB" sz="1400" dirty="0">
                        <a:solidFill>
                          <a:srgbClr val="012169"/>
                        </a:solidFill>
                        <a:latin typeface="+mj-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solidFill>
                            <a:srgbClr val="012169"/>
                          </a:solidFill>
                          <a:effectLst/>
                          <a:latin typeface="+mj-lt"/>
                          <a:ea typeface="Calibri" panose="020F0502020204030204" pitchFamily="34" charset="0"/>
                          <a:cs typeface="Arial" panose="020B0604020202020204" pitchFamily="34" charset="0"/>
                        </a:rPr>
                        <a:t>New Unit focuses on software engineering techniques. </a:t>
                      </a:r>
                    </a:p>
                  </a:txBody>
                  <a:tcPr/>
                </a:tc>
                <a:extLst>
                  <a:ext uri="{0D108BD9-81ED-4DB2-BD59-A6C34878D82A}">
                    <a16:rowId xmlns:a16="http://schemas.microsoft.com/office/drawing/2014/main" val="3149521088"/>
                  </a:ext>
                </a:extLst>
              </a:tr>
              <a:tr h="370840">
                <a:tc>
                  <a:txBody>
                    <a:bodyPr/>
                    <a:lstStyle/>
                    <a:p>
                      <a:r>
                        <a:rPr lang="en-GB" sz="1400" kern="100" dirty="0">
                          <a:solidFill>
                            <a:srgbClr val="012169"/>
                          </a:solidFill>
                          <a:effectLst/>
                          <a:latin typeface="Arial" panose="020B0604020202020204" pitchFamily="34" charset="0"/>
                          <a:ea typeface="DengXian" panose="02010600030101010101" pitchFamily="2" charset="-122"/>
                          <a:cs typeface="Arial" panose="020B0604020202020204" pitchFamily="34" charset="0"/>
                        </a:rPr>
                        <a:t>Designing and Developing Object-Oriented Computer Programs </a:t>
                      </a:r>
                    </a:p>
                  </a:txBody>
                  <a:tcPr/>
                </a:tc>
                <a:tc>
                  <a:txBody>
                    <a:bodyPr/>
                    <a:lstStyle/>
                    <a:p>
                      <a:r>
                        <a:rPr lang="en-US" sz="1400" dirty="0">
                          <a:solidFill>
                            <a:srgbClr val="012169"/>
                          </a:solidFill>
                          <a:latin typeface="+mj-lt"/>
                        </a:rPr>
                        <a:t>15</a:t>
                      </a:r>
                      <a:endParaRPr lang="en-GB" sz="1400" dirty="0">
                        <a:solidFill>
                          <a:srgbClr val="012169"/>
                        </a:solidFill>
                        <a:latin typeface="+mj-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012169"/>
                          </a:solidFill>
                          <a:latin typeface="+mj-lt"/>
                        </a:rPr>
                        <a:t>100% Global Assignment</a:t>
                      </a:r>
                      <a:endParaRPr lang="en-GB" sz="1400" dirty="0">
                        <a:solidFill>
                          <a:srgbClr val="012169"/>
                        </a:solidFill>
                        <a:latin typeface="+mj-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012169"/>
                          </a:solidFill>
                          <a:latin typeface="Arial" panose="020B0604020202020204" pitchFamily="34" charset="0"/>
                          <a:cs typeface="Arial" panose="020B0604020202020204" pitchFamily="34" charset="0"/>
                        </a:rPr>
                        <a:t>Updated T&amp;L materials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dirty="0">
                        <a:solidFill>
                          <a:srgbClr val="012169"/>
                        </a:solidFill>
                        <a:latin typeface="+mj-lt"/>
                        <a:cs typeface="Arial" panose="020B0604020202020204" pitchFamily="34" charset="0"/>
                      </a:endParaRPr>
                    </a:p>
                  </a:txBody>
                  <a:tcPr/>
                </a:tc>
                <a:extLst>
                  <a:ext uri="{0D108BD9-81ED-4DB2-BD59-A6C34878D82A}">
                    <a16:rowId xmlns:a16="http://schemas.microsoft.com/office/drawing/2014/main" val="1439871415"/>
                  </a:ext>
                </a:extLst>
              </a:tr>
              <a:tr h="370840">
                <a:tc>
                  <a:txBody>
                    <a:bodyPr/>
                    <a:lstStyle/>
                    <a:p>
                      <a:r>
                        <a:rPr lang="en-GB" sz="1400" kern="100" dirty="0">
                          <a:solidFill>
                            <a:srgbClr val="012169"/>
                          </a:solidFill>
                          <a:effectLst/>
                          <a:latin typeface="+mj-lt"/>
                          <a:ea typeface="DengXian" panose="02010600030101010101" pitchFamily="2" charset="-122"/>
                          <a:cs typeface="Times New Roman" panose="02020603050405020304" pitchFamily="18" charset="0"/>
                        </a:rPr>
                        <a:t>eBusiness</a:t>
                      </a:r>
                      <a:endParaRPr lang="en-GB" sz="1400" dirty="0">
                        <a:solidFill>
                          <a:srgbClr val="012169"/>
                        </a:solidFill>
                        <a:latin typeface="+mj-lt"/>
                      </a:endParaRPr>
                    </a:p>
                  </a:txBody>
                  <a:tcPr/>
                </a:tc>
                <a:tc>
                  <a:txBody>
                    <a:bodyPr/>
                    <a:lstStyle/>
                    <a:p>
                      <a:r>
                        <a:rPr lang="en-US" sz="1400" dirty="0">
                          <a:solidFill>
                            <a:srgbClr val="012169"/>
                          </a:solidFill>
                          <a:latin typeface="+mj-lt"/>
                        </a:rPr>
                        <a:t>15</a:t>
                      </a:r>
                      <a:endParaRPr lang="en-GB" sz="1400" dirty="0">
                        <a:solidFill>
                          <a:srgbClr val="012169"/>
                        </a:solidFill>
                        <a:latin typeface="+mj-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012169"/>
                          </a:solidFill>
                          <a:latin typeface="+mj-lt"/>
                        </a:rPr>
                        <a:t>100% Global Assignment</a:t>
                      </a:r>
                      <a:endParaRPr lang="en-GB" sz="1400" dirty="0">
                        <a:solidFill>
                          <a:srgbClr val="012169"/>
                        </a:solidFill>
                        <a:latin typeface="+mj-lt"/>
                      </a:endParaRPr>
                    </a:p>
                  </a:txBody>
                  <a:tcPr/>
                </a:tc>
                <a:tc>
                  <a:txBody>
                    <a:bodyPr/>
                    <a:lstStyle/>
                    <a:p>
                      <a:r>
                        <a:rPr lang="en-US" sz="1400" dirty="0">
                          <a:solidFill>
                            <a:srgbClr val="012169"/>
                          </a:solidFill>
                          <a:latin typeface="+mj-lt"/>
                        </a:rPr>
                        <a:t>Existing unit</a:t>
                      </a:r>
                      <a:endParaRPr lang="en-GB" sz="1400" dirty="0">
                        <a:solidFill>
                          <a:srgbClr val="012169"/>
                        </a:solidFill>
                        <a:latin typeface="+mj-lt"/>
                      </a:endParaRPr>
                    </a:p>
                  </a:txBody>
                  <a:tcPr/>
                </a:tc>
                <a:extLst>
                  <a:ext uri="{0D108BD9-81ED-4DB2-BD59-A6C34878D82A}">
                    <a16:rowId xmlns:a16="http://schemas.microsoft.com/office/drawing/2014/main" val="471052523"/>
                  </a:ext>
                </a:extLst>
              </a:tr>
              <a:tr h="370840">
                <a:tc>
                  <a:txBody>
                    <a:bodyPr/>
                    <a:lstStyle/>
                    <a:p>
                      <a:r>
                        <a:rPr lang="en-ZA" sz="1400" b="0" i="0" u="none" strike="noStrike" dirty="0">
                          <a:solidFill>
                            <a:srgbClr val="012169"/>
                          </a:solidFill>
                          <a:effectLst/>
                          <a:latin typeface="+mj-lt"/>
                          <a:cs typeface="Arial" panose="020B0604020202020204" pitchFamily="34" charset="0"/>
                        </a:rPr>
                        <a:t>Essentials of Management</a:t>
                      </a:r>
                      <a:endParaRPr lang="en-GB" sz="1400" dirty="0">
                        <a:solidFill>
                          <a:srgbClr val="012169"/>
                        </a:solidFill>
                        <a:latin typeface="+mj-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012169"/>
                          </a:solidFill>
                          <a:latin typeface="+mj-lt"/>
                        </a:rPr>
                        <a:t>15</a:t>
                      </a:r>
                      <a:endParaRPr lang="en-GB" sz="1400" dirty="0">
                        <a:solidFill>
                          <a:srgbClr val="012169"/>
                        </a:solidFill>
                        <a:latin typeface="+mj-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012169"/>
                          </a:solidFill>
                          <a:latin typeface="+mj-lt"/>
                        </a:rPr>
                        <a:t>100% Global Assignment</a:t>
                      </a:r>
                      <a:endParaRPr lang="en-GB" sz="1400" dirty="0">
                        <a:solidFill>
                          <a:srgbClr val="012169"/>
                        </a:solidFill>
                        <a:latin typeface="+mj-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rgbClr val="012169"/>
                          </a:solidFill>
                          <a:latin typeface="+mj-lt"/>
                          <a:ea typeface="+mn-ea"/>
                          <a:cs typeface="+mn-cs"/>
                        </a:rPr>
                        <a:t>Existing unit</a:t>
                      </a:r>
                      <a:endParaRPr lang="en-GB" sz="1400" kern="1200" dirty="0">
                        <a:solidFill>
                          <a:srgbClr val="012169"/>
                        </a:solidFill>
                        <a:latin typeface="+mj-lt"/>
                        <a:ea typeface="+mn-ea"/>
                        <a:cs typeface="+mn-cs"/>
                      </a:endParaRPr>
                    </a:p>
                    <a:p>
                      <a:endParaRPr lang="en-GB" sz="1400" dirty="0">
                        <a:solidFill>
                          <a:srgbClr val="012169"/>
                        </a:solidFill>
                        <a:latin typeface="+mj-lt"/>
                      </a:endParaRPr>
                    </a:p>
                  </a:txBody>
                  <a:tcPr/>
                </a:tc>
                <a:extLst>
                  <a:ext uri="{0D108BD9-81ED-4DB2-BD59-A6C34878D82A}">
                    <a16:rowId xmlns:a16="http://schemas.microsoft.com/office/drawing/2014/main" val="2918066101"/>
                  </a:ext>
                </a:extLst>
              </a:tr>
              <a:tr h="370840">
                <a:tc>
                  <a:txBody>
                    <a:bodyPr/>
                    <a:lstStyle/>
                    <a:p>
                      <a:r>
                        <a:rPr lang="en-ZA" sz="1400" b="0" i="0" u="none" strike="noStrike" dirty="0">
                          <a:solidFill>
                            <a:srgbClr val="012169"/>
                          </a:solidFill>
                          <a:effectLst/>
                          <a:latin typeface="+mj-lt"/>
                          <a:cs typeface="Arial" panose="020B0604020202020204" pitchFamily="34" charset="0"/>
                        </a:rPr>
                        <a:t>Understanding Business Organisation </a:t>
                      </a:r>
                      <a:endParaRPr lang="en-GB" sz="1400" dirty="0">
                        <a:solidFill>
                          <a:srgbClr val="012169"/>
                        </a:solidFill>
                        <a:latin typeface="+mj-lt"/>
                      </a:endParaRPr>
                    </a:p>
                  </a:txBody>
                  <a:tcPr/>
                </a:tc>
                <a:tc>
                  <a:txBody>
                    <a:bodyPr/>
                    <a:lstStyle/>
                    <a:p>
                      <a:r>
                        <a:rPr lang="en-US" sz="1400" dirty="0">
                          <a:solidFill>
                            <a:srgbClr val="012169"/>
                          </a:solidFill>
                          <a:latin typeface="+mj-lt"/>
                        </a:rPr>
                        <a:t>15</a:t>
                      </a:r>
                      <a:endParaRPr lang="en-GB" sz="1400" dirty="0">
                        <a:solidFill>
                          <a:srgbClr val="012169"/>
                        </a:solidFill>
                        <a:latin typeface="+mj-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012169"/>
                          </a:solidFill>
                          <a:latin typeface="+mj-lt"/>
                        </a:rPr>
                        <a:t>100% Global Assignment</a:t>
                      </a:r>
                      <a:endParaRPr lang="en-GB" sz="1400" dirty="0">
                        <a:solidFill>
                          <a:srgbClr val="012169"/>
                        </a:solidFill>
                        <a:latin typeface="+mj-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rgbClr val="012169"/>
                          </a:solidFill>
                          <a:latin typeface="+mj-lt"/>
                          <a:ea typeface="+mn-ea"/>
                          <a:cs typeface="+mn-cs"/>
                        </a:rPr>
                        <a:t>Existing unit</a:t>
                      </a:r>
                      <a:endParaRPr lang="en-GB" sz="1400" kern="1200" dirty="0">
                        <a:solidFill>
                          <a:srgbClr val="012169"/>
                        </a:solidFill>
                        <a:latin typeface="+mj-lt"/>
                        <a:ea typeface="+mn-ea"/>
                        <a:cs typeface="+mn-cs"/>
                      </a:endParaRPr>
                    </a:p>
                  </a:txBody>
                  <a:tcPr/>
                </a:tc>
                <a:extLst>
                  <a:ext uri="{0D108BD9-81ED-4DB2-BD59-A6C34878D82A}">
                    <a16:rowId xmlns:a16="http://schemas.microsoft.com/office/drawing/2014/main" val="3750842080"/>
                  </a:ext>
                </a:extLst>
              </a:tr>
            </a:tbl>
          </a:graphicData>
        </a:graphic>
      </p:graphicFrame>
      <p:sp>
        <p:nvSpPr>
          <p:cNvPr id="3" name="TextBox 2">
            <a:extLst>
              <a:ext uri="{FF2B5EF4-FFF2-40B4-BE49-F238E27FC236}">
                <a16:creationId xmlns:a16="http://schemas.microsoft.com/office/drawing/2014/main" id="{D733F3DC-ED8A-A396-A2D4-952AE9B9B964}"/>
              </a:ext>
            </a:extLst>
          </p:cNvPr>
          <p:cNvSpPr txBox="1"/>
          <p:nvPr/>
        </p:nvSpPr>
        <p:spPr>
          <a:xfrm>
            <a:off x="139700" y="417610"/>
            <a:ext cx="10388600" cy="646331"/>
          </a:xfrm>
          <a:prstGeom prst="rect">
            <a:avLst/>
          </a:prstGeom>
          <a:noFill/>
        </p:spPr>
        <p:txBody>
          <a:bodyPr wrap="square" lIns="91440" tIns="45720" rIns="91440" bIns="45720" rtlCol="0" anchor="t">
            <a:spAutoFit/>
          </a:bodyPr>
          <a:lstStyle/>
          <a:p>
            <a:r>
              <a:rPr lang="en-ZA" sz="3600" b="1" dirty="0">
                <a:solidFill>
                  <a:srgbClr val="012169"/>
                </a:solidFill>
                <a:latin typeface="Arial"/>
                <a:cs typeface="Calibri"/>
              </a:rPr>
              <a:t>Unit Summary – specialist:</a:t>
            </a:r>
          </a:p>
        </p:txBody>
      </p:sp>
    </p:spTree>
    <p:extLst>
      <p:ext uri="{BB962C8B-B14F-4D97-AF65-F5344CB8AC3E}">
        <p14:creationId xmlns:p14="http://schemas.microsoft.com/office/powerpoint/2010/main" val="35611153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3">
            <a:extLst>
              <a:ext uri="{FF2B5EF4-FFF2-40B4-BE49-F238E27FC236}">
                <a16:creationId xmlns:a16="http://schemas.microsoft.com/office/drawing/2014/main" id="{642C8BA3-9D85-C57B-19FD-2D52DDA463DB}"/>
              </a:ext>
            </a:extLst>
          </p:cNvPr>
          <p:cNvSpPr txBox="1">
            <a:spLocks/>
          </p:cNvSpPr>
          <p:nvPr/>
        </p:nvSpPr>
        <p:spPr>
          <a:xfrm>
            <a:off x="684582" y="1574801"/>
            <a:ext cx="10643818" cy="4512672"/>
          </a:xfr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1600" b="1" dirty="0">
                <a:solidFill>
                  <a:srgbClr val="012169"/>
                </a:solidFill>
                <a:latin typeface="Arial" panose="020B0604020202020204" pitchFamily="34" charset="0"/>
                <a:cs typeface="Arial" panose="020B0604020202020204" pitchFamily="34" charset="0"/>
              </a:rPr>
              <a:t>Students that complete the Level 4 Diploma in Computing (L4DC) can:</a:t>
            </a:r>
          </a:p>
          <a:p>
            <a:r>
              <a:rPr lang="en-GB" sz="1600" dirty="0">
                <a:solidFill>
                  <a:srgbClr val="012169"/>
                </a:solidFill>
                <a:latin typeface="Arial" panose="020B0604020202020204" pitchFamily="34" charset="0"/>
                <a:cs typeface="Arial" panose="020B0604020202020204" pitchFamily="34" charset="0"/>
              </a:rPr>
              <a:t>Entry to either the NCC Education Level 5 Diploma in Computing (L5DC), NCC Education Level 5 Diploma in Computing (with Cyber Security) (L5DC CS), NCC Education Level 5 Diploma in Computing (with Business Management) (L5DC BM) or NCC Education Level 5 Diploma in Computing (with Data Science) (L5DC DS), which is equivalent to the second year of a UK Bachelor’s degree. </a:t>
            </a:r>
          </a:p>
          <a:p>
            <a:r>
              <a:rPr lang="en-GB" sz="1600" dirty="0">
                <a:solidFill>
                  <a:srgbClr val="012169"/>
                </a:solidFill>
                <a:latin typeface="Arial" panose="020B0604020202020204" pitchFamily="34" charset="0"/>
                <a:cs typeface="Arial" panose="020B0604020202020204" pitchFamily="34" charset="0"/>
              </a:rPr>
              <a:t>Or enrol onto Year 2 of many UK university degree courses, refer to NCC Education website for the progression routes.</a:t>
            </a:r>
          </a:p>
          <a:p>
            <a:endParaRPr lang="en-GB" sz="1600" dirty="0">
              <a:solidFill>
                <a:srgbClr val="012169"/>
              </a:solidFill>
              <a:latin typeface="Arial" panose="020B0604020202020204" pitchFamily="34" charset="0"/>
              <a:cs typeface="Arial" panose="020B0604020202020204" pitchFamily="34" charset="0"/>
            </a:endParaRPr>
          </a:p>
          <a:p>
            <a:pPr marL="0" indent="0">
              <a:buNone/>
            </a:pPr>
            <a:r>
              <a:rPr lang="en-GB" sz="1600" b="1" dirty="0">
                <a:solidFill>
                  <a:srgbClr val="012169"/>
                </a:solidFill>
                <a:latin typeface="Arial" panose="020B0604020202020204" pitchFamily="34" charset="0"/>
                <a:cs typeface="Arial" panose="020B0604020202020204" pitchFamily="34" charset="0"/>
              </a:rPr>
              <a:t>Students that complete the Level 4 Diploma in Computing (with Business Management) (L4DCBM) can:</a:t>
            </a:r>
          </a:p>
          <a:p>
            <a:r>
              <a:rPr lang="en-GB" sz="1600" dirty="0">
                <a:solidFill>
                  <a:srgbClr val="012169"/>
                </a:solidFill>
                <a:latin typeface="Arial" panose="020B0604020202020204" pitchFamily="34" charset="0"/>
                <a:cs typeface="Arial" panose="020B0604020202020204" pitchFamily="34" charset="0"/>
              </a:rPr>
              <a:t>Entry to either the NCC Education Level 5 Diploma in Computing (with Cyber Security) (L5DC CS), or NCC Education Level 5 Diploma in Computing (with Business Management) (L5DC BM) </a:t>
            </a:r>
          </a:p>
          <a:p>
            <a:r>
              <a:rPr lang="en-GB" sz="1600" dirty="0">
                <a:solidFill>
                  <a:srgbClr val="012169"/>
                </a:solidFill>
                <a:latin typeface="Arial" panose="020B0604020202020204" pitchFamily="34" charset="0"/>
                <a:cs typeface="Arial" panose="020B0604020202020204" pitchFamily="34" charset="0"/>
              </a:rPr>
              <a:t>Or enrol onto Year 2 of many UK university degree courses, refer to NCC Education website for the progression routes.</a:t>
            </a:r>
          </a:p>
          <a:p>
            <a:pPr marL="0" indent="0">
              <a:buNone/>
            </a:pPr>
            <a:endParaRPr lang="en-GB" sz="1600" dirty="0">
              <a:solidFill>
                <a:srgbClr val="012169"/>
              </a:solidFill>
              <a:latin typeface="Arial" panose="020B0604020202020204" pitchFamily="34" charset="0"/>
              <a:cs typeface="Arial" panose="020B0604020202020204" pitchFamily="34" charset="0"/>
            </a:endParaRPr>
          </a:p>
          <a:p>
            <a:endParaRPr lang="en-GB" sz="1600" dirty="0">
              <a:solidFill>
                <a:srgbClr val="012169"/>
              </a:solidFill>
              <a:latin typeface="Arial" panose="020B0604020202020204" pitchFamily="34" charset="0"/>
              <a:cs typeface="Arial" panose="020B0604020202020204" pitchFamily="34" charset="0"/>
            </a:endParaRPr>
          </a:p>
          <a:p>
            <a:endParaRPr lang="en-GB" sz="1600" dirty="0">
              <a:solidFill>
                <a:srgbClr val="012169"/>
              </a:solidFill>
              <a:latin typeface="Arial" panose="020B0604020202020204" pitchFamily="34" charset="0"/>
              <a:cs typeface="Arial" panose="020B0604020202020204" pitchFamily="34" charset="0"/>
            </a:endParaRPr>
          </a:p>
          <a:p>
            <a:endParaRPr lang="en-GB" sz="1600" dirty="0">
              <a:solidFill>
                <a:srgbClr val="012169"/>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9E8E175A-60F6-0A6C-6B22-3B8591535F7D}"/>
              </a:ext>
            </a:extLst>
          </p:cNvPr>
          <p:cNvSpPr txBox="1"/>
          <p:nvPr/>
        </p:nvSpPr>
        <p:spPr>
          <a:xfrm>
            <a:off x="139700" y="417610"/>
            <a:ext cx="10388600" cy="646331"/>
          </a:xfrm>
          <a:prstGeom prst="rect">
            <a:avLst/>
          </a:prstGeom>
          <a:noFill/>
        </p:spPr>
        <p:txBody>
          <a:bodyPr wrap="square" lIns="91440" tIns="45720" rIns="91440" bIns="45720" rtlCol="0" anchor="t">
            <a:spAutoFit/>
          </a:bodyPr>
          <a:lstStyle/>
          <a:p>
            <a:r>
              <a:rPr lang="en-ZA" sz="3600" b="1" dirty="0">
                <a:solidFill>
                  <a:srgbClr val="012169"/>
                </a:solidFill>
                <a:latin typeface="Arial"/>
                <a:cs typeface="Calibri"/>
              </a:rPr>
              <a:t>Student Progressions:</a:t>
            </a:r>
          </a:p>
        </p:txBody>
      </p:sp>
      <p:pic>
        <p:nvPicPr>
          <p:cNvPr id="5" name="Picture 4" descr="A blue and white graphic of a paper on a computer screen&#10;&#10;Description automatically generated">
            <a:extLst>
              <a:ext uri="{FF2B5EF4-FFF2-40B4-BE49-F238E27FC236}">
                <a16:creationId xmlns:a16="http://schemas.microsoft.com/office/drawing/2014/main" id="{1680D15A-873D-76F8-F0A4-69ACA18506AD}"/>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10923104" y="5249997"/>
            <a:ext cx="1161555" cy="1161555"/>
          </a:xfrm>
          <a:prstGeom prst="rect">
            <a:avLst/>
          </a:prstGeom>
        </p:spPr>
      </p:pic>
    </p:spTree>
    <p:extLst>
      <p:ext uri="{BB962C8B-B14F-4D97-AF65-F5344CB8AC3E}">
        <p14:creationId xmlns:p14="http://schemas.microsoft.com/office/powerpoint/2010/main" val="28666533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2">
            <a:extLst>
              <a:ext uri="{FF2B5EF4-FFF2-40B4-BE49-F238E27FC236}">
                <a16:creationId xmlns:a16="http://schemas.microsoft.com/office/drawing/2014/main" id="{3A86BB52-B097-5F5D-61BA-078D328F13FC}"/>
              </a:ext>
            </a:extLst>
          </p:cNvPr>
          <p:cNvGraphicFramePr>
            <a:graphicFrameLocks/>
          </p:cNvGraphicFramePr>
          <p:nvPr>
            <p:extLst>
              <p:ext uri="{D42A27DB-BD31-4B8C-83A1-F6EECF244321}">
                <p14:modId xmlns:p14="http://schemas.microsoft.com/office/powerpoint/2010/main" val="2850814275"/>
              </p:ext>
            </p:extLst>
          </p:nvPr>
        </p:nvGraphicFramePr>
        <p:xfrm>
          <a:off x="678711" y="1494603"/>
          <a:ext cx="10872677" cy="46038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a:extLst>
              <a:ext uri="{FF2B5EF4-FFF2-40B4-BE49-F238E27FC236}">
                <a16:creationId xmlns:a16="http://schemas.microsoft.com/office/drawing/2014/main" id="{34134880-0F5A-76EF-4C64-BD6512116976}"/>
              </a:ext>
            </a:extLst>
          </p:cNvPr>
          <p:cNvSpPr txBox="1"/>
          <p:nvPr/>
        </p:nvSpPr>
        <p:spPr>
          <a:xfrm>
            <a:off x="279400" y="301843"/>
            <a:ext cx="11671300" cy="1015663"/>
          </a:xfrm>
          <a:prstGeom prst="rect">
            <a:avLst/>
          </a:prstGeom>
          <a:noFill/>
        </p:spPr>
        <p:txBody>
          <a:bodyPr wrap="square" lIns="91440" tIns="45720" rIns="91440" bIns="45720" rtlCol="0" anchor="t">
            <a:spAutoFit/>
          </a:bodyPr>
          <a:lstStyle/>
          <a:p>
            <a:r>
              <a:rPr lang="en-US" sz="2000" b="1" dirty="0">
                <a:solidFill>
                  <a:srgbClr val="012169"/>
                </a:solidFill>
                <a:latin typeface="Arial"/>
                <a:cs typeface="Calibri"/>
              </a:rPr>
              <a:t>Level 5 Diploma in Computing (L5DC), Level 5 Diploma in Computing ​(with Business Management), Level 5 Diploma in Computing ​(with Cyber Security) Level 5 Diploma in Computing ​(with Data Science)</a:t>
            </a:r>
          </a:p>
        </p:txBody>
      </p:sp>
    </p:spTree>
    <p:extLst>
      <p:ext uri="{BB962C8B-B14F-4D97-AF65-F5344CB8AC3E}">
        <p14:creationId xmlns:p14="http://schemas.microsoft.com/office/powerpoint/2010/main" val="29844966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111A9682-6435-4A4B-A82F-BFBAD333095B}"/>
              </a:ext>
            </a:extLst>
          </p:cNvPr>
          <p:cNvSpPr txBox="1"/>
          <p:nvPr/>
        </p:nvSpPr>
        <p:spPr>
          <a:xfrm>
            <a:off x="506201" y="5860311"/>
            <a:ext cx="1903229" cy="338554"/>
          </a:xfrm>
          <a:prstGeom prst="rect">
            <a:avLst/>
          </a:prstGeom>
          <a:noFill/>
        </p:spPr>
        <p:txBody>
          <a:bodyPr wrap="square" rtlCol="0">
            <a:spAutoFit/>
          </a:bodyPr>
          <a:lstStyle/>
          <a:p>
            <a:r>
              <a:rPr lang="en-ZA" sz="1600" dirty="0">
                <a:solidFill>
                  <a:schemeClr val="bg1"/>
                </a:solidFill>
                <a:latin typeface="Calibri" panose="020F0502020204030204" pitchFamily="34" charset="0"/>
                <a:cs typeface="Calibri" panose="020F0502020204030204" pitchFamily="34" charset="0"/>
              </a:rPr>
              <a:t>30.01.2024</a:t>
            </a:r>
          </a:p>
        </p:txBody>
      </p:sp>
      <p:sp>
        <p:nvSpPr>
          <p:cNvPr id="11" name="Title 10">
            <a:extLst>
              <a:ext uri="{FF2B5EF4-FFF2-40B4-BE49-F238E27FC236}">
                <a16:creationId xmlns:a16="http://schemas.microsoft.com/office/drawing/2014/main" id="{AE588E7C-E388-44E3-BFE3-A8C533E6DB33}"/>
              </a:ext>
            </a:extLst>
          </p:cNvPr>
          <p:cNvSpPr>
            <a:spLocks noGrp="1"/>
          </p:cNvSpPr>
          <p:nvPr>
            <p:ph type="ctrTitle"/>
          </p:nvPr>
        </p:nvSpPr>
        <p:spPr/>
        <p:txBody>
          <a:bodyPr lIns="91440" tIns="45720" rIns="91440" bIns="45720" anchor="b">
            <a:noAutofit/>
          </a:bodyPr>
          <a:lstStyle/>
          <a:p>
            <a:r>
              <a:rPr lang="en-US" dirty="0">
                <a:latin typeface="+mj-lt"/>
                <a:cs typeface="Calibri"/>
              </a:rPr>
              <a:t>Introduction into NCC Computing Pathways </a:t>
            </a:r>
            <a:endParaRPr lang="en-US" dirty="0">
              <a:latin typeface="+mj-lt"/>
            </a:endParaRPr>
          </a:p>
        </p:txBody>
      </p:sp>
      <p:sp>
        <p:nvSpPr>
          <p:cNvPr id="16" name="Subtitle 15">
            <a:extLst>
              <a:ext uri="{FF2B5EF4-FFF2-40B4-BE49-F238E27FC236}">
                <a16:creationId xmlns:a16="http://schemas.microsoft.com/office/drawing/2014/main" id="{E26BBD11-E8CA-4BAE-B4AD-372D3D26201C}"/>
              </a:ext>
            </a:extLst>
          </p:cNvPr>
          <p:cNvSpPr>
            <a:spLocks noGrp="1"/>
          </p:cNvSpPr>
          <p:nvPr>
            <p:ph type="subTitle" idx="1"/>
          </p:nvPr>
        </p:nvSpPr>
        <p:spPr>
          <a:xfrm>
            <a:off x="491872" y="3429000"/>
            <a:ext cx="5604128" cy="338554"/>
          </a:xfrm>
        </p:spPr>
        <p:txBody>
          <a:bodyPr anchor="t">
            <a:normAutofit fontScale="62500" lnSpcReduction="20000"/>
          </a:bodyPr>
          <a:lstStyle/>
          <a:p>
            <a:r>
              <a:rPr lang="en-ZA" dirty="0">
                <a:latin typeface="+mj-lt"/>
              </a:rPr>
              <a:t>Level 3 to 5 Diplomas in Computing (from January 2024)</a:t>
            </a:r>
          </a:p>
        </p:txBody>
      </p:sp>
    </p:spTree>
    <p:extLst>
      <p:ext uri="{BB962C8B-B14F-4D97-AF65-F5344CB8AC3E}">
        <p14:creationId xmlns:p14="http://schemas.microsoft.com/office/powerpoint/2010/main" val="30967724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29997EB-C1C9-DF62-409A-AD7101ABEA4E}"/>
              </a:ext>
            </a:extLst>
          </p:cNvPr>
          <p:cNvSpPr txBox="1"/>
          <p:nvPr/>
        </p:nvSpPr>
        <p:spPr>
          <a:xfrm>
            <a:off x="139700" y="417610"/>
            <a:ext cx="10388600" cy="646331"/>
          </a:xfrm>
          <a:prstGeom prst="rect">
            <a:avLst/>
          </a:prstGeom>
          <a:noFill/>
        </p:spPr>
        <p:txBody>
          <a:bodyPr wrap="square" lIns="91440" tIns="45720" rIns="91440" bIns="45720" rtlCol="0" anchor="t">
            <a:spAutoFit/>
          </a:bodyPr>
          <a:lstStyle/>
          <a:p>
            <a:r>
              <a:rPr lang="en-ZA" sz="3600" b="1" dirty="0">
                <a:solidFill>
                  <a:srgbClr val="012169"/>
                </a:solidFill>
                <a:latin typeface="Arial"/>
                <a:cs typeface="Calibri"/>
              </a:rPr>
              <a:t>L5DC Pathways Entry Criteria</a:t>
            </a:r>
          </a:p>
        </p:txBody>
      </p:sp>
      <p:sp>
        <p:nvSpPr>
          <p:cNvPr id="2" name="TextBox 1">
            <a:extLst>
              <a:ext uri="{FF2B5EF4-FFF2-40B4-BE49-F238E27FC236}">
                <a16:creationId xmlns:a16="http://schemas.microsoft.com/office/drawing/2014/main" id="{B282ABB0-9C9B-3E20-DCF3-B30CEE2F625F}"/>
              </a:ext>
            </a:extLst>
          </p:cNvPr>
          <p:cNvSpPr txBox="1"/>
          <p:nvPr/>
        </p:nvSpPr>
        <p:spPr>
          <a:xfrm>
            <a:off x="661012" y="1454226"/>
            <a:ext cx="9867288" cy="4801314"/>
          </a:xfrm>
          <a:prstGeom prst="rect">
            <a:avLst/>
          </a:prstGeom>
          <a:noFill/>
        </p:spPr>
        <p:txBody>
          <a:bodyPr wrap="square" rtlCol="0">
            <a:spAutoFit/>
          </a:bodyPr>
          <a:lstStyle/>
          <a:p>
            <a:pPr algn="l" rtl="0" fontAlgn="base"/>
            <a:r>
              <a:rPr lang="en-US" sz="1800" b="0" i="0" dirty="0">
                <a:solidFill>
                  <a:srgbClr val="012169"/>
                </a:solidFill>
                <a:effectLst/>
                <a:latin typeface="Arial" panose="020B0604020202020204" pitchFamily="34" charset="0"/>
              </a:rPr>
              <a:t>For entry onto the NCC Education L5DC qualification students must have at least one of the following:  </a:t>
            </a:r>
            <a:endParaRPr lang="en-US" b="0" i="0" dirty="0">
              <a:solidFill>
                <a:srgbClr val="012169"/>
              </a:solidFill>
              <a:effectLst/>
              <a:latin typeface="Segoe UI" panose="020B0502040204020203" pitchFamily="34" charset="0"/>
            </a:endParaRPr>
          </a:p>
          <a:p>
            <a:pPr algn="l" rtl="0" fontAlgn="base"/>
            <a:r>
              <a:rPr lang="en-US" sz="1800" b="0" i="0" dirty="0">
                <a:solidFill>
                  <a:srgbClr val="012169"/>
                </a:solidFill>
                <a:effectLst/>
                <a:latin typeface="Arial" panose="020B0604020202020204" pitchFamily="34" charset="0"/>
              </a:rPr>
              <a:t> </a:t>
            </a:r>
            <a:endParaRPr lang="en-US" b="0" i="0" dirty="0">
              <a:solidFill>
                <a:srgbClr val="012169"/>
              </a:solidFill>
              <a:effectLst/>
              <a:latin typeface="Segoe UI" panose="020B0502040204020203" pitchFamily="34" charset="0"/>
            </a:endParaRPr>
          </a:p>
          <a:p>
            <a:pPr marL="285750" indent="-285750" algn="l" rtl="0" fontAlgn="base">
              <a:buFont typeface="Arial" panose="020B0604020202020204" pitchFamily="34" charset="0"/>
              <a:buChar char="•"/>
            </a:pPr>
            <a:r>
              <a:rPr lang="en-US" sz="1800" b="0" i="0" dirty="0">
                <a:solidFill>
                  <a:srgbClr val="012169"/>
                </a:solidFill>
                <a:effectLst/>
                <a:latin typeface="Arial" panose="020B0604020202020204" pitchFamily="34" charset="0"/>
              </a:rPr>
              <a:t>NCC Education Level 4 Diploma in Computing (L4DC)  </a:t>
            </a:r>
          </a:p>
          <a:p>
            <a:pPr algn="l" rtl="0" fontAlgn="base"/>
            <a:r>
              <a:rPr lang="en-US" sz="1800" b="0" i="0" dirty="0">
                <a:solidFill>
                  <a:srgbClr val="012169"/>
                </a:solidFill>
                <a:effectLst/>
                <a:latin typeface="Arial" panose="020B0604020202020204" pitchFamily="34" charset="0"/>
              </a:rPr>
              <a:t> </a:t>
            </a:r>
            <a:endParaRPr lang="en-US" b="0" i="0" dirty="0">
              <a:solidFill>
                <a:srgbClr val="012169"/>
              </a:solidFill>
              <a:effectLst/>
              <a:latin typeface="Segoe UI" panose="020B0502040204020203" pitchFamily="34" charset="0"/>
            </a:endParaRPr>
          </a:p>
          <a:p>
            <a:pPr algn="ctr" rtl="0" fontAlgn="base"/>
            <a:r>
              <a:rPr lang="en-US" sz="1800" b="0" i="0" dirty="0">
                <a:solidFill>
                  <a:srgbClr val="012169"/>
                </a:solidFill>
                <a:effectLst/>
                <a:latin typeface="Arial" panose="020B0604020202020204" pitchFamily="34" charset="0"/>
              </a:rPr>
              <a:t>OR </a:t>
            </a:r>
          </a:p>
          <a:p>
            <a:pPr algn="ctr" rtl="0" fontAlgn="base"/>
            <a:r>
              <a:rPr lang="en-US" sz="1800" b="0" i="0" dirty="0">
                <a:solidFill>
                  <a:srgbClr val="012169"/>
                </a:solidFill>
                <a:effectLst/>
                <a:latin typeface="Arial" panose="020B0604020202020204" pitchFamily="34" charset="0"/>
              </a:rPr>
              <a:t> </a:t>
            </a:r>
            <a:endParaRPr lang="en-US" b="0" i="0" dirty="0">
              <a:solidFill>
                <a:srgbClr val="012169"/>
              </a:solidFill>
              <a:effectLst/>
              <a:latin typeface="Segoe UI" panose="020B0502040204020203" pitchFamily="34" charset="0"/>
            </a:endParaRPr>
          </a:p>
          <a:p>
            <a:pPr marL="285750" indent="-285750" algn="l" rtl="0" fontAlgn="base">
              <a:buFont typeface="Arial" panose="020B0604020202020204" pitchFamily="34" charset="0"/>
              <a:buChar char="•"/>
            </a:pPr>
            <a:r>
              <a:rPr lang="en-US" sz="1800" b="0" i="0" dirty="0">
                <a:solidFill>
                  <a:srgbClr val="012169"/>
                </a:solidFill>
                <a:effectLst/>
                <a:latin typeface="Arial" panose="020B0604020202020204" pitchFamily="34" charset="0"/>
              </a:rPr>
              <a:t>A local or international qualification which is deemed to be of a similar level to the NCC Education L4DC qualification. This must be agreed with NCC Education in advance.  </a:t>
            </a:r>
          </a:p>
          <a:p>
            <a:pPr algn="l" rtl="0" fontAlgn="base"/>
            <a:r>
              <a:rPr lang="en-US" sz="1800" b="0" i="0" dirty="0">
                <a:solidFill>
                  <a:srgbClr val="012169"/>
                </a:solidFill>
                <a:effectLst/>
                <a:latin typeface="Arial" panose="020B0604020202020204" pitchFamily="34" charset="0"/>
              </a:rPr>
              <a:t>  </a:t>
            </a:r>
            <a:endParaRPr lang="en-US" b="0" i="0" dirty="0">
              <a:solidFill>
                <a:srgbClr val="012169"/>
              </a:solidFill>
              <a:effectLst/>
              <a:latin typeface="Segoe UI" panose="020B0502040204020203" pitchFamily="34" charset="0"/>
            </a:endParaRPr>
          </a:p>
          <a:p>
            <a:pPr marL="285750" indent="-285750" algn="l" rtl="0" fontAlgn="base">
              <a:buFont typeface="Arial" panose="020B0604020202020204" pitchFamily="34" charset="0"/>
              <a:buChar char="•"/>
            </a:pPr>
            <a:r>
              <a:rPr lang="en-US" sz="1800" b="0" i="0" dirty="0">
                <a:solidFill>
                  <a:srgbClr val="012169"/>
                </a:solidFill>
                <a:effectLst/>
                <a:latin typeface="Arial" panose="020B0604020202020204" pitchFamily="34" charset="0"/>
              </a:rPr>
              <a:t>If a potential student whose first language is not English, they will need to obtain a valid score of 5.5 or above in the International English Language Testing System (IELTS) examination or equivalent.   </a:t>
            </a:r>
            <a:endParaRPr lang="en-US" b="0" i="0" dirty="0">
              <a:solidFill>
                <a:srgbClr val="012169"/>
              </a:solidFill>
              <a:effectLst/>
              <a:latin typeface="Segoe UI" panose="020B0502040204020203" pitchFamily="34" charset="0"/>
            </a:endParaRPr>
          </a:p>
          <a:p>
            <a:pPr algn="l" rtl="0" fontAlgn="base"/>
            <a:r>
              <a:rPr lang="en-US" sz="1800" b="0" i="0" dirty="0">
                <a:solidFill>
                  <a:srgbClr val="012169"/>
                </a:solidFill>
                <a:effectLst/>
                <a:latin typeface="Arial" panose="020B0604020202020204" pitchFamily="34" charset="0"/>
              </a:rPr>
              <a:t> </a:t>
            </a:r>
            <a:endParaRPr lang="en-US" b="0" i="0" dirty="0">
              <a:solidFill>
                <a:srgbClr val="012169"/>
              </a:solidFill>
              <a:effectLst/>
              <a:latin typeface="Segoe UI" panose="020B0502040204020203" pitchFamily="34" charset="0"/>
            </a:endParaRPr>
          </a:p>
          <a:p>
            <a:pPr algn="l" rtl="0" fontAlgn="base"/>
            <a:r>
              <a:rPr lang="en-US" sz="1800" b="0" i="0" dirty="0">
                <a:solidFill>
                  <a:srgbClr val="012169"/>
                </a:solidFill>
                <a:effectLst/>
                <a:latin typeface="Arial" panose="020B0604020202020204" pitchFamily="34" charset="0"/>
              </a:rPr>
              <a:t>Alternatively, take the free NCC Education Higher English Placement Test, which is administered by our Accredited Partner </a:t>
            </a:r>
            <a:r>
              <a:rPr lang="en-US" sz="1800" b="0" i="0" dirty="0" err="1">
                <a:solidFill>
                  <a:srgbClr val="012169"/>
                </a:solidFill>
                <a:effectLst/>
                <a:latin typeface="Arial" panose="020B0604020202020204" pitchFamily="34" charset="0"/>
              </a:rPr>
              <a:t>Centres</a:t>
            </a:r>
            <a:r>
              <a:rPr lang="en-US" sz="1800" b="0" i="0" dirty="0">
                <a:solidFill>
                  <a:srgbClr val="012169"/>
                </a:solidFill>
                <a:effectLst/>
                <a:latin typeface="Arial" panose="020B0604020202020204" pitchFamily="34" charset="0"/>
              </a:rPr>
              <a:t>.  </a:t>
            </a:r>
            <a:endParaRPr lang="en-US" b="0" i="0" dirty="0">
              <a:solidFill>
                <a:srgbClr val="012169"/>
              </a:solidFill>
              <a:effectLst/>
              <a:latin typeface="Segoe UI" panose="020B0502040204020203" pitchFamily="34" charset="0"/>
            </a:endParaRPr>
          </a:p>
          <a:p>
            <a:endParaRPr lang="en-GB" dirty="0">
              <a:solidFill>
                <a:srgbClr val="012169"/>
              </a:solidFill>
            </a:endParaRPr>
          </a:p>
        </p:txBody>
      </p:sp>
    </p:spTree>
    <p:extLst>
      <p:ext uri="{BB962C8B-B14F-4D97-AF65-F5344CB8AC3E}">
        <p14:creationId xmlns:p14="http://schemas.microsoft.com/office/powerpoint/2010/main" val="407828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a:extLst>
              <a:ext uri="{FF2B5EF4-FFF2-40B4-BE49-F238E27FC236}">
                <a16:creationId xmlns:a16="http://schemas.microsoft.com/office/drawing/2014/main" id="{ED0EF385-42C2-4305-98D6-A1AC8B689063}"/>
              </a:ext>
            </a:extLst>
          </p:cNvPr>
          <p:cNvGraphicFramePr/>
          <p:nvPr>
            <p:extLst>
              <p:ext uri="{D42A27DB-BD31-4B8C-83A1-F6EECF244321}">
                <p14:modId xmlns:p14="http://schemas.microsoft.com/office/powerpoint/2010/main" val="1931945336"/>
              </p:ext>
            </p:extLst>
          </p:nvPr>
        </p:nvGraphicFramePr>
        <p:xfrm>
          <a:off x="857199" y="1526636"/>
          <a:ext cx="8522490" cy="47911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a:extLst>
              <a:ext uri="{FF2B5EF4-FFF2-40B4-BE49-F238E27FC236}">
                <a16:creationId xmlns:a16="http://schemas.microsoft.com/office/drawing/2014/main" id="{E29997EB-C1C9-DF62-409A-AD7101ABEA4E}"/>
              </a:ext>
            </a:extLst>
          </p:cNvPr>
          <p:cNvSpPr txBox="1"/>
          <p:nvPr/>
        </p:nvSpPr>
        <p:spPr>
          <a:xfrm>
            <a:off x="139700" y="417610"/>
            <a:ext cx="10388600" cy="646331"/>
          </a:xfrm>
          <a:prstGeom prst="rect">
            <a:avLst/>
          </a:prstGeom>
          <a:noFill/>
        </p:spPr>
        <p:txBody>
          <a:bodyPr wrap="square" lIns="91440" tIns="45720" rIns="91440" bIns="45720" rtlCol="0" anchor="t">
            <a:spAutoFit/>
          </a:bodyPr>
          <a:lstStyle/>
          <a:p>
            <a:r>
              <a:rPr lang="en-ZA" sz="3600" b="1" dirty="0">
                <a:solidFill>
                  <a:srgbClr val="012169"/>
                </a:solidFill>
                <a:latin typeface="Arial"/>
                <a:cs typeface="Calibri"/>
              </a:rPr>
              <a:t>L5DC Pathways Entry Criteria</a:t>
            </a:r>
          </a:p>
        </p:txBody>
      </p:sp>
    </p:spTree>
    <p:extLst>
      <p:ext uri="{BB962C8B-B14F-4D97-AF65-F5344CB8AC3E}">
        <p14:creationId xmlns:p14="http://schemas.microsoft.com/office/powerpoint/2010/main" val="32621908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4">
            <a:extLst>
              <a:ext uri="{FF2B5EF4-FFF2-40B4-BE49-F238E27FC236}">
                <a16:creationId xmlns:a16="http://schemas.microsoft.com/office/drawing/2014/main" id="{0A2231C9-DECA-1BA2-259F-B274254BA6D3}"/>
              </a:ext>
            </a:extLst>
          </p:cNvPr>
          <p:cNvGraphicFramePr>
            <a:graphicFrameLocks/>
          </p:cNvGraphicFramePr>
          <p:nvPr>
            <p:extLst>
              <p:ext uri="{D42A27DB-BD31-4B8C-83A1-F6EECF244321}">
                <p14:modId xmlns:p14="http://schemas.microsoft.com/office/powerpoint/2010/main" val="2786938121"/>
              </p:ext>
            </p:extLst>
          </p:nvPr>
        </p:nvGraphicFramePr>
        <p:xfrm>
          <a:off x="66173" y="1331412"/>
          <a:ext cx="12059653" cy="4944365"/>
        </p:xfrm>
        <a:graphic>
          <a:graphicData uri="http://schemas.openxmlformats.org/drawingml/2006/table">
            <a:tbl>
              <a:tblPr firstRow="1" bandRow="1">
                <a:tableStyleId>{5C22544A-7EE6-4342-B048-85BDC9FD1C3A}</a:tableStyleId>
              </a:tblPr>
              <a:tblGrid>
                <a:gridCol w="1519646">
                  <a:extLst>
                    <a:ext uri="{9D8B030D-6E8A-4147-A177-3AD203B41FA5}">
                      <a16:colId xmlns:a16="http://schemas.microsoft.com/office/drawing/2014/main" val="2991030155"/>
                    </a:ext>
                  </a:extLst>
                </a:gridCol>
                <a:gridCol w="2591994">
                  <a:extLst>
                    <a:ext uri="{9D8B030D-6E8A-4147-A177-3AD203B41FA5}">
                      <a16:colId xmlns:a16="http://schemas.microsoft.com/office/drawing/2014/main" val="2881638536"/>
                    </a:ext>
                  </a:extLst>
                </a:gridCol>
                <a:gridCol w="2984916">
                  <a:extLst>
                    <a:ext uri="{9D8B030D-6E8A-4147-A177-3AD203B41FA5}">
                      <a16:colId xmlns:a16="http://schemas.microsoft.com/office/drawing/2014/main" val="4107352076"/>
                    </a:ext>
                  </a:extLst>
                </a:gridCol>
                <a:gridCol w="2395614">
                  <a:extLst>
                    <a:ext uri="{9D8B030D-6E8A-4147-A177-3AD203B41FA5}">
                      <a16:colId xmlns:a16="http://schemas.microsoft.com/office/drawing/2014/main" val="1693293521"/>
                    </a:ext>
                  </a:extLst>
                </a:gridCol>
                <a:gridCol w="2567483">
                  <a:extLst>
                    <a:ext uri="{9D8B030D-6E8A-4147-A177-3AD203B41FA5}">
                      <a16:colId xmlns:a16="http://schemas.microsoft.com/office/drawing/2014/main" val="3466022995"/>
                    </a:ext>
                  </a:extLst>
                </a:gridCol>
              </a:tblGrid>
              <a:tr h="499716">
                <a:tc>
                  <a:txBody>
                    <a:bodyPr/>
                    <a:lstStyle/>
                    <a:p>
                      <a:pPr algn="l" rtl="0" fontAlgn="base"/>
                      <a:r>
                        <a:rPr lang="en-ZA" sz="1400" b="1">
                          <a:solidFill>
                            <a:srgbClr val="FFFFFF"/>
                          </a:solidFill>
                          <a:effectLst/>
                          <a:latin typeface="Arial" panose="020B0604020202020204" pitchFamily="34" charset="0"/>
                          <a:cs typeface="Arial" panose="020B0604020202020204" pitchFamily="34" charset="0"/>
                        </a:rPr>
                        <a:t>Qualification ​</a:t>
                      </a:r>
                      <a:endParaRPr lang="en-ZA" sz="1400" b="1" i="0">
                        <a:solidFill>
                          <a:srgbClr val="FFFFFF"/>
                        </a:solidFill>
                        <a:effectLst/>
                        <a:latin typeface="Arial" panose="020B0604020202020204" pitchFamily="34" charset="0"/>
                        <a:cs typeface="Arial" panose="020B0604020202020204" pitchFamily="34" charset="0"/>
                      </a:endParaRPr>
                    </a:p>
                  </a:txBody>
                  <a:tcPr marL="85224" marR="85224" marT="42612" marB="42612"/>
                </a:tc>
                <a:tc>
                  <a:txBody>
                    <a:bodyPr/>
                    <a:lstStyle/>
                    <a:p>
                      <a:pPr algn="l" rtl="0" fontAlgn="base"/>
                      <a:r>
                        <a:rPr lang="en-ZA" sz="1400" b="1" dirty="0">
                          <a:solidFill>
                            <a:srgbClr val="FFFFFF"/>
                          </a:solidFill>
                          <a:effectLst/>
                          <a:latin typeface="Arial" panose="020B0604020202020204" pitchFamily="34" charset="0"/>
                          <a:cs typeface="Arial" panose="020B0604020202020204" pitchFamily="34" charset="0"/>
                        </a:rPr>
                        <a:t>Level 5 Diploma in Computing (L5DC)​</a:t>
                      </a:r>
                      <a:endParaRPr lang="en-ZA" sz="1400" b="1" i="0" dirty="0">
                        <a:solidFill>
                          <a:srgbClr val="FFFFFF"/>
                        </a:solidFill>
                        <a:effectLst/>
                        <a:latin typeface="Arial" panose="020B0604020202020204" pitchFamily="34" charset="0"/>
                        <a:cs typeface="Arial" panose="020B0604020202020204" pitchFamily="34" charset="0"/>
                      </a:endParaRPr>
                    </a:p>
                  </a:txBody>
                  <a:tcPr marL="85224" marR="85224" marT="42612" marB="42612"/>
                </a:tc>
                <a:tc>
                  <a:txBody>
                    <a:bodyPr/>
                    <a:lstStyle/>
                    <a:p>
                      <a:pPr algn="l" rtl="0" fontAlgn="base"/>
                      <a:r>
                        <a:rPr lang="en-GB" sz="1400" b="1" dirty="0">
                          <a:solidFill>
                            <a:srgbClr val="FFFFFF"/>
                          </a:solidFill>
                          <a:effectLst/>
                          <a:latin typeface="Arial" panose="020B0604020202020204" pitchFamily="34" charset="0"/>
                          <a:cs typeface="Arial" panose="020B0604020202020204" pitchFamily="34" charset="0"/>
                        </a:rPr>
                        <a:t>Level 5 Diploma in Computing ​</a:t>
                      </a:r>
                    </a:p>
                    <a:p>
                      <a:pPr algn="l" rtl="0" fontAlgn="base"/>
                      <a:r>
                        <a:rPr lang="en-GB" sz="1400" b="1" dirty="0">
                          <a:solidFill>
                            <a:srgbClr val="FFFFFF"/>
                          </a:solidFill>
                          <a:effectLst/>
                          <a:latin typeface="Arial" panose="020B0604020202020204" pitchFamily="34" charset="0"/>
                          <a:cs typeface="Arial" panose="020B0604020202020204" pitchFamily="34" charset="0"/>
                        </a:rPr>
                        <a:t>(with Business Management) ​</a:t>
                      </a:r>
                      <a:endParaRPr lang="en-GB" sz="1400" b="1" i="0" dirty="0">
                        <a:solidFill>
                          <a:srgbClr val="FFFFFF"/>
                        </a:solidFill>
                        <a:effectLst/>
                        <a:latin typeface="Arial" panose="020B0604020202020204" pitchFamily="34" charset="0"/>
                        <a:cs typeface="Arial" panose="020B0604020202020204" pitchFamily="34" charset="0"/>
                      </a:endParaRPr>
                    </a:p>
                  </a:txBody>
                  <a:tcPr marL="85224" marR="85224" marT="42612" marB="42612"/>
                </a:tc>
                <a:tc>
                  <a:txBody>
                    <a:bodyPr/>
                    <a:lstStyle/>
                    <a:p>
                      <a:pPr rtl="0" fontAlgn="base"/>
                      <a:r>
                        <a:rPr lang="en-ZA" sz="1400" b="1" kern="1200" dirty="0">
                          <a:solidFill>
                            <a:schemeClr val="lt1"/>
                          </a:solidFill>
                          <a:effectLst/>
                          <a:latin typeface="Arial" panose="020B0604020202020204" pitchFamily="34" charset="0"/>
                          <a:cs typeface="Arial" panose="020B0604020202020204" pitchFamily="34" charset="0"/>
                        </a:rPr>
                        <a:t>Level 5 Diploma in Computing </a:t>
                      </a:r>
                      <a:r>
                        <a:rPr lang="en-US" sz="1400" b="1" kern="1200" dirty="0">
                          <a:solidFill>
                            <a:schemeClr val="lt1"/>
                          </a:solidFill>
                          <a:effectLst/>
                          <a:latin typeface="Arial" panose="020B0604020202020204" pitchFamily="34" charset="0"/>
                          <a:cs typeface="Arial" panose="020B0604020202020204" pitchFamily="34" charset="0"/>
                        </a:rPr>
                        <a:t>​</a:t>
                      </a:r>
                    </a:p>
                    <a:p>
                      <a:pPr rtl="0" fontAlgn="base"/>
                      <a:r>
                        <a:rPr lang="en-ZA" sz="1400" b="1" kern="1200" dirty="0">
                          <a:solidFill>
                            <a:schemeClr val="lt1"/>
                          </a:solidFill>
                          <a:effectLst/>
                          <a:latin typeface="Arial" panose="020B0604020202020204" pitchFamily="34" charset="0"/>
                          <a:cs typeface="Arial" panose="020B0604020202020204" pitchFamily="34" charset="0"/>
                        </a:rPr>
                        <a:t>(with Cyber Security) </a:t>
                      </a:r>
                      <a:endParaRPr lang="en-US" sz="1400" b="1" kern="1200" dirty="0">
                        <a:solidFill>
                          <a:schemeClr val="lt1"/>
                        </a:solidFill>
                        <a:effectLst/>
                        <a:latin typeface="Arial" panose="020B0604020202020204" pitchFamily="34" charset="0"/>
                        <a:cs typeface="Arial" panose="020B0604020202020204" pitchFamily="34" charset="0"/>
                      </a:endParaRPr>
                    </a:p>
                    <a:p>
                      <a:endParaRPr lang="en-GB" sz="1400" dirty="0">
                        <a:latin typeface="Arial" panose="020B0604020202020204" pitchFamily="34" charset="0"/>
                        <a:cs typeface="Arial" panose="020B0604020202020204" pitchFamily="34" charset="0"/>
                      </a:endParaRPr>
                    </a:p>
                  </a:txBody>
                  <a:tcPr marL="85224" marR="85224" marT="42612" marB="42612"/>
                </a:tc>
                <a:tc>
                  <a:txBody>
                    <a:bodyPr/>
                    <a:lstStyle/>
                    <a:p>
                      <a:pPr rtl="0" fontAlgn="base"/>
                      <a:r>
                        <a:rPr lang="en-ZA" sz="1400" b="1" kern="1200" dirty="0">
                          <a:solidFill>
                            <a:schemeClr val="lt1"/>
                          </a:solidFill>
                          <a:effectLst/>
                          <a:latin typeface="Arial" panose="020B0604020202020204" pitchFamily="34" charset="0"/>
                          <a:cs typeface="Arial" panose="020B0604020202020204" pitchFamily="34" charset="0"/>
                        </a:rPr>
                        <a:t>Level 5 Diploma in Computing </a:t>
                      </a:r>
                      <a:r>
                        <a:rPr lang="en-US" sz="1400" b="1" kern="1200" dirty="0">
                          <a:solidFill>
                            <a:schemeClr val="lt1"/>
                          </a:solidFill>
                          <a:effectLst/>
                          <a:latin typeface="Arial" panose="020B0604020202020204" pitchFamily="34" charset="0"/>
                          <a:cs typeface="Arial" panose="020B0604020202020204" pitchFamily="34" charset="0"/>
                        </a:rPr>
                        <a:t>​</a:t>
                      </a:r>
                    </a:p>
                    <a:p>
                      <a:pPr rtl="0" fontAlgn="base"/>
                      <a:r>
                        <a:rPr lang="en-ZA" sz="1400" b="1" kern="1200" dirty="0">
                          <a:solidFill>
                            <a:schemeClr val="lt1"/>
                          </a:solidFill>
                          <a:effectLst/>
                          <a:latin typeface="Arial" panose="020B0604020202020204" pitchFamily="34" charset="0"/>
                          <a:cs typeface="Arial" panose="020B0604020202020204" pitchFamily="34" charset="0"/>
                        </a:rPr>
                        <a:t>(with Data Science) </a:t>
                      </a:r>
                      <a:endParaRPr lang="en-US" sz="1400" b="1" kern="1200" dirty="0">
                        <a:solidFill>
                          <a:schemeClr val="lt1"/>
                        </a:solidFill>
                        <a:effectLst/>
                        <a:latin typeface="Arial" panose="020B0604020202020204" pitchFamily="34" charset="0"/>
                        <a:cs typeface="Arial" panose="020B0604020202020204" pitchFamily="34" charset="0"/>
                      </a:endParaRPr>
                    </a:p>
                    <a:p>
                      <a:endParaRPr lang="en-GB" sz="1400" dirty="0">
                        <a:latin typeface="Arial" panose="020B0604020202020204" pitchFamily="34" charset="0"/>
                        <a:cs typeface="Arial" panose="020B0604020202020204" pitchFamily="34" charset="0"/>
                      </a:endParaRPr>
                    </a:p>
                  </a:txBody>
                  <a:tcPr marL="85224" marR="85224" marT="42612" marB="42612"/>
                </a:tc>
                <a:extLst>
                  <a:ext uri="{0D108BD9-81ED-4DB2-BD59-A6C34878D82A}">
                    <a16:rowId xmlns:a16="http://schemas.microsoft.com/office/drawing/2014/main" val="4088506014"/>
                  </a:ext>
                </a:extLst>
              </a:tr>
              <a:tr h="1619034">
                <a:tc>
                  <a:txBody>
                    <a:bodyPr/>
                    <a:lstStyle/>
                    <a:p>
                      <a:r>
                        <a:rPr lang="en-ZA" sz="1200" b="1" kern="1200" dirty="0">
                          <a:solidFill>
                            <a:schemeClr val="dk1"/>
                          </a:solidFill>
                          <a:effectLst/>
                          <a:latin typeface="Arial" panose="020B0604020202020204" pitchFamily="34" charset="0"/>
                          <a:cs typeface="Arial" panose="020B0604020202020204" pitchFamily="34" charset="0"/>
                        </a:rPr>
                        <a:t>Specialist Units</a:t>
                      </a:r>
                    </a:p>
                    <a:p>
                      <a:r>
                        <a:rPr lang="en-ZA" sz="1200" b="1" kern="1200" dirty="0">
                          <a:solidFill>
                            <a:schemeClr val="dk1"/>
                          </a:solidFill>
                          <a:effectLst/>
                          <a:latin typeface="Arial" panose="020B0604020202020204" pitchFamily="34" charset="0"/>
                          <a:cs typeface="Arial" panose="020B0604020202020204" pitchFamily="34" charset="0"/>
                        </a:rPr>
                        <a:t>(Mandatory) </a:t>
                      </a:r>
                      <a:endParaRPr lang="en-GB" sz="1200" dirty="0">
                        <a:latin typeface="Arial" panose="020B0604020202020204" pitchFamily="34" charset="0"/>
                        <a:cs typeface="Arial" panose="020B0604020202020204" pitchFamily="34" charset="0"/>
                      </a:endParaRPr>
                    </a:p>
                  </a:txBody>
                  <a:tcPr marL="85224" marR="85224" marT="42612" marB="42612"/>
                </a:tc>
                <a:tc>
                  <a:txBody>
                    <a:bodyPr/>
                    <a:lstStyle/>
                    <a:p>
                      <a:pPr marL="0" marR="0" lvl="0" indent="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lang="en-GB" sz="1200" b="0" dirty="0">
                          <a:solidFill>
                            <a:srgbClr val="000000"/>
                          </a:solidFill>
                          <a:effectLst/>
                          <a:latin typeface="Arial" panose="020B0604020202020204" pitchFamily="34" charset="0"/>
                          <a:cs typeface="Arial" panose="020B0604020202020204" pitchFamily="34" charset="0"/>
                        </a:rPr>
                        <a:t>Agile Development ​</a:t>
                      </a:r>
                    </a:p>
                    <a:p>
                      <a:pPr marL="0" marR="0" lvl="0" indent="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lang="en-GB" sz="1200" b="0" dirty="0">
                          <a:solidFill>
                            <a:srgbClr val="FF0000"/>
                          </a:solidFill>
                          <a:effectLst/>
                          <a:latin typeface="Arial" panose="020B0604020202020204" pitchFamily="34" charset="0"/>
                          <a:cs typeface="Arial" panose="020B0604020202020204" pitchFamily="34" charset="0"/>
                        </a:rPr>
                        <a:t>Mobile App Development </a:t>
                      </a:r>
                    </a:p>
                    <a:p>
                      <a:pPr algn="l" fontAlgn="base">
                        <a:buFont typeface="Arial" panose="020B0604020202020204" pitchFamily="34" charset="0"/>
                        <a:buChar char="•"/>
                      </a:pPr>
                      <a:r>
                        <a:rPr lang="en-GB" sz="1200" b="0" dirty="0">
                          <a:solidFill>
                            <a:srgbClr val="000000"/>
                          </a:solidFill>
                          <a:effectLst/>
                          <a:latin typeface="Arial" panose="020B0604020202020204" pitchFamily="34" charset="0"/>
                          <a:cs typeface="Arial" panose="020B0604020202020204" pitchFamily="34" charset="0"/>
                        </a:rPr>
                        <a:t>Network Security  and Cryptography </a:t>
                      </a:r>
                    </a:p>
                    <a:p>
                      <a:pPr marL="0" marR="0" lvl="0" indent="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lang="en-GB" sz="1200" b="0" dirty="0">
                          <a:solidFill>
                            <a:srgbClr val="000000"/>
                          </a:solidFill>
                          <a:effectLst/>
                          <a:latin typeface="Arial" panose="020B0604020202020204" pitchFamily="34" charset="0"/>
                          <a:cs typeface="Arial" panose="020B0604020202020204" pitchFamily="34" charset="0"/>
                        </a:rPr>
                        <a:t>Computing Project ​</a:t>
                      </a:r>
                    </a:p>
                    <a:p>
                      <a:endParaRPr lang="en-GB" sz="1200" dirty="0">
                        <a:latin typeface="Arial" panose="020B0604020202020204" pitchFamily="34" charset="0"/>
                        <a:cs typeface="Arial" panose="020B0604020202020204" pitchFamily="34" charset="0"/>
                      </a:endParaRPr>
                    </a:p>
                  </a:txBody>
                  <a:tcPr marL="85224" marR="85224" marT="42612" marB="42612"/>
                </a:tc>
                <a:tc>
                  <a:txBody>
                    <a:bodyPr/>
                    <a:lstStyle/>
                    <a:p>
                      <a:pPr marL="285750" indent="-285750" algn="l" fontAlgn="base">
                        <a:buFont typeface="Arial" panose="020B0604020202020204" pitchFamily="34" charset="0"/>
                        <a:buChar char="•"/>
                      </a:pPr>
                      <a:r>
                        <a:rPr lang="en-GB" sz="1200" b="0" dirty="0">
                          <a:solidFill>
                            <a:srgbClr val="000000"/>
                          </a:solidFill>
                          <a:effectLst/>
                          <a:latin typeface="Arial" panose="020B0604020202020204" pitchFamily="34" charset="0"/>
                          <a:cs typeface="Arial" panose="020B0604020202020204" pitchFamily="34" charset="0"/>
                        </a:rPr>
                        <a:t>Information Systems and Organisations ​</a:t>
                      </a:r>
                    </a:p>
                    <a:p>
                      <a:pPr marL="285750" indent="-285750" algn="l" fontAlgn="base">
                        <a:buFont typeface="Arial" panose="020B0604020202020204" pitchFamily="34" charset="0"/>
                        <a:buChar char="•"/>
                      </a:pPr>
                      <a:r>
                        <a:rPr lang="en-GB" sz="1200" b="0" dirty="0">
                          <a:solidFill>
                            <a:srgbClr val="000000"/>
                          </a:solidFill>
                          <a:effectLst/>
                          <a:latin typeface="Arial" panose="020B0604020202020204" pitchFamily="34" charset="0"/>
                          <a:cs typeface="Arial" panose="020B0604020202020204" pitchFamily="34" charset="0"/>
                        </a:rPr>
                        <a:t>Principles of Business Operations​</a:t>
                      </a:r>
                    </a:p>
                    <a:p>
                      <a:pPr marL="285750" indent="-285750" algn="l" fontAlgn="base">
                        <a:buFont typeface="Arial" panose="020B0604020202020204" pitchFamily="34" charset="0"/>
                        <a:buChar char="•"/>
                      </a:pPr>
                      <a:r>
                        <a:rPr lang="en-GB" sz="1200" b="0" dirty="0">
                          <a:solidFill>
                            <a:srgbClr val="FF0000"/>
                          </a:solidFill>
                          <a:effectLst/>
                          <a:latin typeface="Arial" panose="020B0604020202020204" pitchFamily="34" charset="0"/>
                          <a:cs typeface="Arial" panose="020B0604020202020204" pitchFamily="34" charset="0"/>
                        </a:rPr>
                        <a:t>IT Project Management </a:t>
                      </a: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lang="en-GB" sz="1200" b="0" dirty="0">
                          <a:solidFill>
                            <a:srgbClr val="000000"/>
                          </a:solidFill>
                          <a:effectLst/>
                          <a:latin typeface="Arial" panose="020B0604020202020204" pitchFamily="34" charset="0"/>
                          <a:cs typeface="Arial" panose="020B0604020202020204" pitchFamily="34" charset="0"/>
                        </a:rPr>
                        <a:t>Business IT Project ​</a:t>
                      </a:r>
                    </a:p>
                    <a:p>
                      <a:pPr algn="l" fontAlgn="base">
                        <a:buFont typeface="Arial" panose="020B0604020202020204" pitchFamily="34" charset="0"/>
                        <a:buNone/>
                      </a:pPr>
                      <a:endParaRPr lang="en-GB" sz="1200" b="0" dirty="0">
                        <a:solidFill>
                          <a:srgbClr val="000000"/>
                        </a:solidFill>
                        <a:effectLst/>
                        <a:latin typeface="Arial" panose="020B0604020202020204" pitchFamily="34" charset="0"/>
                        <a:cs typeface="Arial" panose="020B0604020202020204" pitchFamily="34" charset="0"/>
                      </a:endParaRPr>
                    </a:p>
                    <a:p>
                      <a:pPr marL="0" marR="0" lvl="0" indent="0" algn="l" defTabSz="914400" rtl="0" eaLnBrk="1" fontAlgn="base" latinLnBrk="0" hangingPunct="1">
                        <a:lnSpc>
                          <a:spcPct val="100000"/>
                        </a:lnSpc>
                        <a:spcBef>
                          <a:spcPts val="0"/>
                        </a:spcBef>
                        <a:spcAft>
                          <a:spcPts val="0"/>
                        </a:spcAft>
                        <a:buClrTx/>
                        <a:buSzTx/>
                        <a:buFont typeface="Arial" panose="020B0604020202020204" pitchFamily="34" charset="0"/>
                        <a:buNone/>
                        <a:tabLst/>
                        <a:defRPr/>
                      </a:pPr>
                      <a:endParaRPr lang="en-GB" sz="1200" b="0" i="0" dirty="0">
                        <a:solidFill>
                          <a:srgbClr val="000000"/>
                        </a:solidFill>
                        <a:effectLst/>
                        <a:latin typeface="Arial" panose="020B0604020202020204" pitchFamily="34" charset="0"/>
                        <a:cs typeface="Arial" panose="020B0604020202020204" pitchFamily="34" charset="0"/>
                      </a:endParaRPr>
                    </a:p>
                  </a:txBody>
                  <a:tcPr marL="50906" marR="50906" marT="25454" marB="25454"/>
                </a:tc>
                <a:tc>
                  <a:txBody>
                    <a:bodyPr/>
                    <a:lstStyle/>
                    <a:p>
                      <a:pPr algn="l" fontAlgn="base">
                        <a:buFont typeface="Arial" panose="020B0604020202020204" pitchFamily="34" charset="0"/>
                        <a:buChar char="•"/>
                      </a:pPr>
                      <a:r>
                        <a:rPr lang="en-GB" sz="1200" b="0" dirty="0">
                          <a:solidFill>
                            <a:srgbClr val="000000"/>
                          </a:solidFill>
                          <a:effectLst/>
                          <a:latin typeface="Arial" panose="020B0604020202020204" pitchFamily="34" charset="0"/>
                          <a:cs typeface="Arial" panose="020B0604020202020204" pitchFamily="34" charset="0"/>
                        </a:rPr>
                        <a:t>Network Security Threats and Defence Mechanisms​</a:t>
                      </a:r>
                    </a:p>
                    <a:p>
                      <a:pPr algn="l" fontAlgn="base">
                        <a:buFont typeface="Arial" panose="020B0604020202020204" pitchFamily="34" charset="0"/>
                        <a:buChar char="•"/>
                      </a:pPr>
                      <a:r>
                        <a:rPr lang="en-GB" sz="1200" b="0" dirty="0">
                          <a:solidFill>
                            <a:srgbClr val="000000"/>
                          </a:solidFill>
                          <a:effectLst/>
                          <a:latin typeface="Arial" panose="020B0604020202020204" pitchFamily="34" charset="0"/>
                          <a:cs typeface="Arial" panose="020B0604020202020204" pitchFamily="34" charset="0"/>
                        </a:rPr>
                        <a:t>Ethical Hacking and Information Security Assessments​</a:t>
                      </a:r>
                    </a:p>
                    <a:p>
                      <a:pPr algn="l" fontAlgn="base">
                        <a:buFont typeface="Arial" panose="020B0604020202020204" pitchFamily="34" charset="0"/>
                        <a:buChar char="•"/>
                      </a:pPr>
                      <a:r>
                        <a:rPr lang="en-GB" sz="1200" b="0" dirty="0">
                          <a:solidFill>
                            <a:srgbClr val="000000"/>
                          </a:solidFill>
                          <a:effectLst/>
                          <a:latin typeface="Arial" panose="020B0604020202020204" pitchFamily="34" charset="0"/>
                          <a:cs typeface="Arial" panose="020B0604020202020204" pitchFamily="34" charset="0"/>
                        </a:rPr>
                        <a:t>Computer Forensics and Incident Investigation ​</a:t>
                      </a:r>
                    </a:p>
                    <a:p>
                      <a:pPr algn="l" fontAlgn="base">
                        <a:buFont typeface="Arial" panose="020B0604020202020204" pitchFamily="34" charset="0"/>
                        <a:buChar char="•"/>
                      </a:pPr>
                      <a:r>
                        <a:rPr lang="en-GB" sz="1200" b="0" dirty="0">
                          <a:solidFill>
                            <a:srgbClr val="000000"/>
                          </a:solidFill>
                          <a:effectLst/>
                          <a:latin typeface="Arial" panose="020B0604020202020204" pitchFamily="34" charset="0"/>
                          <a:cs typeface="Arial" panose="020B0604020202020204" pitchFamily="34" charset="0"/>
                        </a:rPr>
                        <a:t>Business IT Project​</a:t>
                      </a:r>
                    </a:p>
                    <a:p>
                      <a:pPr algn="l" fontAlgn="base">
                        <a:buFont typeface="Arial" panose="020B0604020202020204" pitchFamily="34" charset="0"/>
                        <a:buNone/>
                      </a:pPr>
                      <a:endParaRPr lang="en-GB" sz="1200" b="0" i="0" dirty="0">
                        <a:solidFill>
                          <a:srgbClr val="000000"/>
                        </a:solidFill>
                        <a:effectLst/>
                        <a:latin typeface="Arial" panose="020B0604020202020204" pitchFamily="34" charset="0"/>
                        <a:cs typeface="Arial" panose="020B0604020202020204" pitchFamily="34" charset="0"/>
                      </a:endParaRPr>
                    </a:p>
                  </a:txBody>
                  <a:tcPr marL="50906" marR="50906" marT="25454" marB="25454"/>
                </a:tc>
                <a:tc>
                  <a:txBody>
                    <a:bodyPr/>
                    <a:lstStyle/>
                    <a:p>
                      <a:pPr marL="285750" indent="-285750">
                        <a:buFont typeface="Arial" panose="020B0604020202020204" pitchFamily="34" charset="0"/>
                        <a:buChar char="•"/>
                      </a:pPr>
                      <a:r>
                        <a:rPr lang="en-GB" sz="1200" dirty="0">
                          <a:latin typeface="Arial" panose="020B0604020202020204" pitchFamily="34" charset="0"/>
                          <a:cs typeface="Arial" panose="020B0604020202020204" pitchFamily="34" charset="0"/>
                        </a:rPr>
                        <a:t>Artificial Intelligence </a:t>
                      </a:r>
                    </a:p>
                    <a:p>
                      <a:pPr marL="285750" indent="-285750">
                        <a:buFont typeface="Arial" panose="020B0604020202020204" pitchFamily="34" charset="0"/>
                        <a:buChar char="•"/>
                      </a:pPr>
                      <a:r>
                        <a:rPr lang="en-GB" sz="1200" dirty="0">
                          <a:solidFill>
                            <a:srgbClr val="FF0000"/>
                          </a:solidFill>
                          <a:latin typeface="Arial" panose="020B0604020202020204" pitchFamily="34" charset="0"/>
                          <a:cs typeface="Arial" panose="020B0604020202020204" pitchFamily="34" charset="0"/>
                        </a:rPr>
                        <a:t>Introduction to Data Science and Big Data</a:t>
                      </a:r>
                    </a:p>
                    <a:p>
                      <a:pPr marL="285750" indent="-285750">
                        <a:buFont typeface="Arial" panose="020B0604020202020204" pitchFamily="34" charset="0"/>
                        <a:buChar char="•"/>
                      </a:pPr>
                      <a:r>
                        <a:rPr lang="en-GB" sz="1200" dirty="0">
                          <a:solidFill>
                            <a:srgbClr val="FF0000"/>
                          </a:solidFill>
                          <a:latin typeface="Arial" panose="020B0604020202020204" pitchFamily="34" charset="0"/>
                          <a:cs typeface="Arial" panose="020B0604020202020204" pitchFamily="34" charset="0"/>
                        </a:rPr>
                        <a:t>Data Analysis and Visualisation with Python</a:t>
                      </a:r>
                    </a:p>
                    <a:p>
                      <a:pPr marL="285750" indent="-285750">
                        <a:buFont typeface="Arial" panose="020B0604020202020204" pitchFamily="34" charset="0"/>
                        <a:buChar char="•"/>
                      </a:pPr>
                      <a:r>
                        <a:rPr lang="en-GB" sz="1200" b="0" dirty="0">
                          <a:solidFill>
                            <a:srgbClr val="000000"/>
                          </a:solidFill>
                          <a:effectLst/>
                          <a:latin typeface="Arial" panose="020B0604020202020204" pitchFamily="34" charset="0"/>
                          <a:cs typeface="Arial" panose="020B0604020202020204" pitchFamily="34" charset="0"/>
                        </a:rPr>
                        <a:t>Business IT Project</a:t>
                      </a:r>
                      <a:endParaRPr lang="en-GB" sz="1200" dirty="0">
                        <a:latin typeface="Arial" panose="020B0604020202020204" pitchFamily="34" charset="0"/>
                        <a:cs typeface="Arial" panose="020B0604020202020204" pitchFamily="34" charset="0"/>
                      </a:endParaRPr>
                    </a:p>
                  </a:txBody>
                  <a:tcPr marL="85224" marR="85224" marT="42612" marB="42612"/>
                </a:tc>
                <a:extLst>
                  <a:ext uri="{0D108BD9-81ED-4DB2-BD59-A6C34878D82A}">
                    <a16:rowId xmlns:a16="http://schemas.microsoft.com/office/drawing/2014/main" val="1469266600"/>
                  </a:ext>
                </a:extLst>
              </a:tr>
              <a:tr h="289763">
                <a:tc>
                  <a:txBody>
                    <a:bodyPr/>
                    <a:lstStyle/>
                    <a:p>
                      <a:r>
                        <a:rPr lang="en-ZA" sz="1200" b="1" kern="1200">
                          <a:solidFill>
                            <a:schemeClr val="dk1"/>
                          </a:solidFill>
                          <a:effectLst/>
                          <a:latin typeface="Arial" panose="020B0604020202020204" pitchFamily="34" charset="0"/>
                          <a:cs typeface="Arial" panose="020B0604020202020204" pitchFamily="34" charset="0"/>
                        </a:rPr>
                        <a:t>Elective Units</a:t>
                      </a:r>
                      <a:endParaRPr lang="en-GB" sz="1200">
                        <a:latin typeface="Arial" panose="020B0604020202020204" pitchFamily="34" charset="0"/>
                        <a:cs typeface="Arial" panose="020B0604020202020204" pitchFamily="34" charset="0"/>
                      </a:endParaRPr>
                    </a:p>
                  </a:txBody>
                  <a:tcPr marL="85224" marR="85224" marT="42612" marB="426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a:latin typeface="Arial" panose="020B0604020202020204" pitchFamily="34" charset="0"/>
                          <a:cs typeface="Arial" panose="020B0604020202020204" pitchFamily="34" charset="0"/>
                        </a:rPr>
                        <a:t>Select 2 electives:</a:t>
                      </a:r>
                    </a:p>
                  </a:txBody>
                  <a:tcPr marL="85224" marR="85224" marT="42612" marB="42612"/>
                </a:tc>
                <a:tc>
                  <a:txBody>
                    <a:bodyPr/>
                    <a:lstStyle/>
                    <a:p>
                      <a:r>
                        <a:rPr lang="en-GB" sz="1200" b="1" dirty="0">
                          <a:latin typeface="Arial" panose="020B0604020202020204" pitchFamily="34" charset="0"/>
                          <a:cs typeface="Arial" panose="020B0604020202020204" pitchFamily="34" charset="0"/>
                        </a:rPr>
                        <a:t>Select 2 electives:</a:t>
                      </a:r>
                    </a:p>
                  </a:txBody>
                  <a:tcPr marL="85224" marR="85224" marT="42612" marB="42612"/>
                </a:tc>
                <a:tc>
                  <a:txBody>
                    <a:bodyPr/>
                    <a:lstStyle/>
                    <a:p>
                      <a:r>
                        <a:rPr lang="en-GB" sz="1200" b="1" dirty="0">
                          <a:latin typeface="Arial" panose="020B0604020202020204" pitchFamily="34" charset="0"/>
                          <a:cs typeface="Arial" panose="020B0604020202020204" pitchFamily="34" charset="0"/>
                        </a:rPr>
                        <a:t>Select 2 electives:</a:t>
                      </a:r>
                    </a:p>
                  </a:txBody>
                  <a:tcPr marL="85224" marR="85224" marT="42612" marB="42612"/>
                </a:tc>
                <a:tc>
                  <a:txBody>
                    <a:bodyPr/>
                    <a:lstStyle/>
                    <a:p>
                      <a:r>
                        <a:rPr lang="en-GB" sz="1200" b="1" dirty="0">
                          <a:latin typeface="Arial" panose="020B0604020202020204" pitchFamily="34" charset="0"/>
                          <a:cs typeface="Arial" panose="020B0604020202020204" pitchFamily="34" charset="0"/>
                        </a:rPr>
                        <a:t>Select 2 electives:</a:t>
                      </a:r>
                    </a:p>
                  </a:txBody>
                  <a:tcPr marL="85224" marR="85224" marT="42612" marB="42612"/>
                </a:tc>
                <a:extLst>
                  <a:ext uri="{0D108BD9-81ED-4DB2-BD59-A6C34878D82A}">
                    <a16:rowId xmlns:a16="http://schemas.microsoft.com/office/drawing/2014/main" val="3611493944"/>
                  </a:ext>
                </a:extLst>
              </a:tr>
              <a:tr h="1092522">
                <a:tc>
                  <a:txBody>
                    <a:bodyPr/>
                    <a:lstStyle/>
                    <a:p>
                      <a:endParaRPr lang="en-GB" sz="1200" dirty="0">
                        <a:latin typeface="Arial" panose="020B0604020202020204" pitchFamily="34" charset="0"/>
                        <a:cs typeface="Arial" panose="020B0604020202020204" pitchFamily="34" charset="0"/>
                      </a:endParaRPr>
                    </a:p>
                  </a:txBody>
                  <a:tcPr marL="85224" marR="85224" marT="42612" marB="42612"/>
                </a:tc>
                <a:tc>
                  <a:txBody>
                    <a:bodyPr/>
                    <a:lstStyle/>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lang="en-GB" sz="1200" b="0" dirty="0">
                          <a:solidFill>
                            <a:srgbClr val="000000"/>
                          </a:solidFill>
                          <a:effectLst/>
                          <a:latin typeface="Arial" panose="020B0604020202020204" pitchFamily="34" charset="0"/>
                          <a:cs typeface="Arial" panose="020B0604020202020204" pitchFamily="34" charset="0"/>
                        </a:rPr>
                        <a:t>Analysis, Designs and Implementation​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latin typeface="Arial" panose="020B0604020202020204" pitchFamily="34" charset="0"/>
                          <a:cs typeface="Arial" panose="020B0604020202020204" pitchFamily="34" charset="0"/>
                        </a:rPr>
                        <a:t>Artificial Intelligence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kern="1200" dirty="0">
                          <a:solidFill>
                            <a:srgbClr val="FF0000"/>
                          </a:solidFill>
                          <a:effectLst/>
                          <a:latin typeface="Arial" panose="020B0604020202020204" pitchFamily="34" charset="0"/>
                          <a:cs typeface="Arial" panose="020B0604020202020204" pitchFamily="34" charset="0"/>
                        </a:rPr>
                        <a:t>Back End Web Development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solidFill>
                            <a:srgbClr val="FF0000"/>
                          </a:solidFill>
                          <a:latin typeface="Arial" panose="020B0604020202020204" pitchFamily="34" charset="0"/>
                          <a:cs typeface="Arial" panose="020B0604020202020204" pitchFamily="34" charset="0"/>
                        </a:rPr>
                        <a:t>Data Analysis and Visualisation with Python</a:t>
                      </a:r>
                    </a:p>
                    <a:p>
                      <a:pPr marL="285750" indent="-285750">
                        <a:buFont typeface="Arial" panose="020B0604020202020204" pitchFamily="34" charset="0"/>
                        <a:buChar char="•"/>
                      </a:pPr>
                      <a:r>
                        <a:rPr lang="en-GB" sz="1200" dirty="0">
                          <a:solidFill>
                            <a:srgbClr val="FF0000"/>
                          </a:solidFill>
                          <a:latin typeface="Arial" panose="020B0604020202020204" pitchFamily="34" charset="0"/>
                          <a:cs typeface="Arial" panose="020B0604020202020204" pitchFamily="34" charset="0"/>
                        </a:rPr>
                        <a:t>Introduction to Data Science and Big Data</a:t>
                      </a:r>
                    </a:p>
                    <a:p>
                      <a:pPr marL="285750" indent="-285750" rtl="0" fontAlgn="base">
                        <a:buFont typeface="Arial" panose="020B0604020202020204" pitchFamily="34" charset="0"/>
                        <a:buChar char="•"/>
                      </a:pPr>
                      <a:r>
                        <a:rPr lang="en-ZA" sz="1200" b="0" kern="1200" dirty="0">
                          <a:solidFill>
                            <a:srgbClr val="FF0000"/>
                          </a:solidFill>
                          <a:effectLst/>
                          <a:latin typeface="Arial" panose="020B0604020202020204" pitchFamily="34" charset="0"/>
                          <a:cs typeface="Arial" panose="020B0604020202020204" pitchFamily="34" charset="0"/>
                        </a:rPr>
                        <a:t>Professional and Career Development in IT</a:t>
                      </a:r>
                      <a:endParaRPr lang="en-GB" sz="1200" dirty="0">
                        <a:solidFill>
                          <a:srgbClr val="FF0000"/>
                        </a:solidFill>
                        <a:latin typeface="Arial" panose="020B0604020202020204" pitchFamily="34" charset="0"/>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kern="1200" dirty="0">
                          <a:solidFill>
                            <a:srgbClr val="FF0000"/>
                          </a:solidFill>
                          <a:effectLst/>
                          <a:latin typeface="Arial" panose="020B0604020202020204" pitchFamily="34" charset="0"/>
                          <a:cs typeface="Arial" panose="020B0604020202020204" pitchFamily="34" charset="0"/>
                        </a:rPr>
                        <a:t>IT Project Management</a:t>
                      </a:r>
                      <a:endParaRPr lang="en-GB" sz="1200" i="0" kern="1200" dirty="0">
                        <a:solidFill>
                          <a:srgbClr val="FF0000"/>
                        </a:solidFill>
                        <a:effectLst/>
                        <a:latin typeface="Arial" panose="020B0604020202020204" pitchFamily="34" charset="0"/>
                        <a:ea typeface="+mn-ea"/>
                        <a:cs typeface="Arial" panose="020B0604020202020204" pitchFamily="34" charset="0"/>
                      </a:endParaRPr>
                    </a:p>
                  </a:txBody>
                  <a:tcPr marL="85224" marR="85224" marT="42612" marB="42612"/>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latin typeface="Arial" panose="020B0604020202020204" pitchFamily="34" charset="0"/>
                          <a:cs typeface="Arial" panose="020B0604020202020204" pitchFamily="34" charset="0"/>
                        </a:rPr>
                        <a:t>Artificial Intelligence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kern="1200" dirty="0">
                          <a:solidFill>
                            <a:srgbClr val="FF0000"/>
                          </a:solidFill>
                          <a:effectLst/>
                          <a:latin typeface="Arial" panose="020B0604020202020204" pitchFamily="34" charset="0"/>
                          <a:cs typeface="Arial" panose="020B0604020202020204" pitchFamily="34" charset="0"/>
                        </a:rPr>
                        <a:t>Back End Web Development </a:t>
                      </a:r>
                      <a:endParaRPr lang="en-GB" sz="1200" dirty="0">
                        <a:solidFill>
                          <a:srgbClr val="FF0000"/>
                        </a:solidFill>
                        <a:latin typeface="Arial" panose="020B0604020202020204" pitchFamily="34" charset="0"/>
                        <a:cs typeface="Arial" panose="020B0604020202020204" pitchFamily="34" charset="0"/>
                      </a:endParaRPr>
                    </a:p>
                    <a:p>
                      <a:pPr marL="285750" indent="-285750" algn="l" fontAlgn="auto">
                        <a:buFont typeface="Arial" panose="020B0604020202020204" pitchFamily="34" charset="0"/>
                        <a:buChar char="•"/>
                      </a:pPr>
                      <a:r>
                        <a:rPr lang="en-GB" sz="1200" dirty="0">
                          <a:solidFill>
                            <a:srgbClr val="FF0000"/>
                          </a:solidFill>
                          <a:latin typeface="Arial" panose="020B0604020202020204" pitchFamily="34" charset="0"/>
                          <a:cs typeface="Arial" panose="020B0604020202020204" pitchFamily="34" charset="0"/>
                        </a:rPr>
                        <a:t>Introduction to Data Science &amp; Big Data</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solidFill>
                            <a:srgbClr val="FF0000"/>
                          </a:solidFill>
                          <a:latin typeface="Arial" panose="020B0604020202020204" pitchFamily="34" charset="0"/>
                          <a:cs typeface="Arial" panose="020B0604020202020204" pitchFamily="34" charset="0"/>
                        </a:rPr>
                        <a:t>Data Analysis with Python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ZA" sz="1200" b="0" kern="1200" dirty="0">
                          <a:solidFill>
                            <a:srgbClr val="FF0000"/>
                          </a:solidFill>
                          <a:effectLst/>
                          <a:latin typeface="Arial" panose="020B0604020202020204" pitchFamily="34" charset="0"/>
                          <a:cs typeface="Arial" panose="020B0604020202020204" pitchFamily="34" charset="0"/>
                        </a:rPr>
                        <a:t>Professional and Career Development in IT</a:t>
                      </a:r>
                      <a:endParaRPr lang="en-GB" sz="1200" i="0" dirty="0">
                        <a:solidFill>
                          <a:srgbClr val="FF0000"/>
                        </a:solidFill>
                        <a:latin typeface="Arial" panose="020B0604020202020204" pitchFamily="34" charset="0"/>
                        <a:cs typeface="Arial" panose="020B0604020202020204" pitchFamily="34" charset="0"/>
                      </a:endParaRPr>
                    </a:p>
                  </a:txBody>
                  <a:tcPr marL="85224" marR="85224" marT="42612" marB="42612"/>
                </a:tc>
                <a:tc>
                  <a:txBody>
                    <a:bodyPr/>
                    <a:lstStyle/>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lang="en-GB" sz="1200" dirty="0">
                          <a:latin typeface="Arial" panose="020B0604020202020204" pitchFamily="34" charset="0"/>
                          <a:cs typeface="Arial" panose="020B0604020202020204" pitchFamily="34" charset="0"/>
                        </a:rPr>
                        <a:t>Artificial Intelligence </a:t>
                      </a:r>
                    </a:p>
                    <a:p>
                      <a:pPr marL="285750" indent="-285750" rtl="0" fontAlgn="base">
                        <a:buFont typeface="Arial" panose="020B0604020202020204" pitchFamily="34" charset="0"/>
                        <a:buChar char="•"/>
                      </a:pPr>
                      <a:r>
                        <a:rPr lang="en-ZA" sz="1200" b="0" kern="1200" dirty="0">
                          <a:solidFill>
                            <a:schemeClr val="dk1"/>
                          </a:solidFill>
                          <a:effectLst/>
                          <a:latin typeface="Arial" panose="020B0604020202020204" pitchFamily="34" charset="0"/>
                          <a:cs typeface="Arial" panose="020B0604020202020204" pitchFamily="34" charset="0"/>
                        </a:rPr>
                        <a:t>Analysis, Designs and Implementation</a:t>
                      </a:r>
                      <a:r>
                        <a:rPr lang="en-US" sz="1200" b="0" kern="1200" dirty="0">
                          <a:solidFill>
                            <a:schemeClr val="dk1"/>
                          </a:solidFill>
                          <a:effectLst/>
                          <a:latin typeface="Arial" panose="020B0604020202020204" pitchFamily="34" charset="0"/>
                          <a:cs typeface="Arial" panose="020B0604020202020204" pitchFamily="34" charset="0"/>
                        </a:rPr>
                        <a:t>​</a:t>
                      </a:r>
                    </a:p>
                    <a:p>
                      <a:pPr marL="285750" indent="-285750" rtl="0" fontAlgn="base">
                        <a:buFont typeface="Arial" panose="020B0604020202020204" pitchFamily="34" charset="0"/>
                        <a:buChar char="•"/>
                      </a:pPr>
                      <a:r>
                        <a:rPr lang="en-ZA" sz="1200" b="0" kern="1200" dirty="0">
                          <a:solidFill>
                            <a:srgbClr val="FF0000"/>
                          </a:solidFill>
                          <a:effectLst/>
                          <a:latin typeface="Arial" panose="020B0604020202020204" pitchFamily="34" charset="0"/>
                          <a:cs typeface="Arial" panose="020B0604020202020204" pitchFamily="34" charset="0"/>
                        </a:rPr>
                        <a:t>Professional and Career Development in IT</a:t>
                      </a: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lang="en-GB" sz="1200" kern="1200" dirty="0">
                          <a:solidFill>
                            <a:srgbClr val="FF0000"/>
                          </a:solidFill>
                          <a:effectLst/>
                          <a:latin typeface="Arial" panose="020B0604020202020204" pitchFamily="34" charset="0"/>
                          <a:cs typeface="Arial" panose="020B0604020202020204" pitchFamily="34" charset="0"/>
                        </a:rPr>
                        <a:t>IT Project Management</a:t>
                      </a:r>
                    </a:p>
                    <a:p>
                      <a:pPr marL="0" indent="0" rtl="0" fontAlgn="base">
                        <a:buFont typeface="Arial" panose="020B0604020202020204" pitchFamily="34" charset="0"/>
                        <a:buNone/>
                      </a:pPr>
                      <a:endParaRPr lang="en-ZA" sz="1200" b="0" kern="1200" dirty="0">
                        <a:solidFill>
                          <a:srgbClr val="FF0000"/>
                        </a:solidFill>
                        <a:effectLst/>
                        <a:latin typeface="Arial" panose="020B0604020202020204" pitchFamily="34" charset="0"/>
                        <a:cs typeface="Arial" panose="020B0604020202020204" pitchFamily="34" charset="0"/>
                      </a:endParaRPr>
                    </a:p>
                    <a:p>
                      <a:pPr marL="0" indent="0" rtl="0" fontAlgn="base">
                        <a:buFont typeface="Arial" panose="020B0604020202020204" pitchFamily="34" charset="0"/>
                        <a:buNone/>
                      </a:pPr>
                      <a:endParaRPr lang="en-GB" sz="1200" i="0" dirty="0">
                        <a:solidFill>
                          <a:srgbClr val="FF0000"/>
                        </a:solidFill>
                        <a:latin typeface="Arial" panose="020B0604020202020204" pitchFamily="34" charset="0"/>
                        <a:cs typeface="Arial" panose="020B0604020202020204" pitchFamily="34" charset="0"/>
                      </a:endParaRPr>
                    </a:p>
                  </a:txBody>
                  <a:tcPr marL="85224" marR="85224" marT="42612" marB="42612"/>
                </a:tc>
                <a:tc>
                  <a:txBody>
                    <a:bodyPr/>
                    <a:lstStyle/>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lang="en-GB" sz="1200" b="0" dirty="0">
                          <a:solidFill>
                            <a:srgbClr val="000000"/>
                          </a:solidFill>
                          <a:effectLst/>
                          <a:latin typeface="Arial" panose="020B0604020202020204" pitchFamily="34" charset="0"/>
                          <a:cs typeface="Arial" panose="020B0604020202020204" pitchFamily="34" charset="0"/>
                        </a:rPr>
                        <a:t>Agile Development ​</a:t>
                      </a:r>
                    </a:p>
                    <a:p>
                      <a:pPr marL="285750" indent="-285750" rtl="0" fontAlgn="base">
                        <a:buFont typeface="Arial" panose="020B0604020202020204" pitchFamily="34" charset="0"/>
                        <a:buChar char="•"/>
                      </a:pPr>
                      <a:r>
                        <a:rPr lang="en-ZA" sz="1200" b="0" kern="1200" dirty="0">
                          <a:solidFill>
                            <a:schemeClr val="dk1"/>
                          </a:solidFill>
                          <a:effectLst/>
                          <a:latin typeface="Arial" panose="020B0604020202020204" pitchFamily="34" charset="0"/>
                          <a:cs typeface="Arial" panose="020B0604020202020204" pitchFamily="34" charset="0"/>
                        </a:rPr>
                        <a:t>Analysis, Designs and Implementation</a:t>
                      </a:r>
                      <a:r>
                        <a:rPr lang="en-US" sz="1200" b="0" kern="1200" dirty="0">
                          <a:solidFill>
                            <a:schemeClr val="dk1"/>
                          </a:solidFill>
                          <a:effectLst/>
                          <a:latin typeface="Arial" panose="020B0604020202020204" pitchFamily="34" charset="0"/>
                          <a:cs typeface="Arial" panose="020B0604020202020204" pitchFamily="34" charset="0"/>
                        </a:rPr>
                        <a:t>​</a:t>
                      </a: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lang="en-ZA" sz="1200" b="0" kern="1200" dirty="0">
                          <a:solidFill>
                            <a:srgbClr val="FF0000"/>
                          </a:solidFill>
                          <a:effectLst/>
                          <a:latin typeface="Arial" panose="020B0604020202020204" pitchFamily="34" charset="0"/>
                          <a:cs typeface="Arial" panose="020B0604020202020204" pitchFamily="34" charset="0"/>
                        </a:rPr>
                        <a:t>Professional and Career Development in IT</a:t>
                      </a:r>
                      <a:r>
                        <a:rPr lang="en-GB" sz="1200" kern="1200" dirty="0">
                          <a:solidFill>
                            <a:srgbClr val="FF0000"/>
                          </a:solidFill>
                          <a:effectLst/>
                          <a:latin typeface="Arial" panose="020B0604020202020204" pitchFamily="34" charset="0"/>
                          <a:cs typeface="Arial" panose="020B0604020202020204" pitchFamily="34" charset="0"/>
                        </a:rPr>
                        <a:t> </a:t>
                      </a: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lang="en-GB" sz="1200" kern="1200" dirty="0">
                          <a:solidFill>
                            <a:srgbClr val="FF0000"/>
                          </a:solidFill>
                          <a:effectLst/>
                          <a:latin typeface="Arial" panose="020B0604020202020204" pitchFamily="34" charset="0"/>
                          <a:cs typeface="Arial" panose="020B0604020202020204" pitchFamily="34" charset="0"/>
                        </a:rPr>
                        <a:t>IT Project Management</a:t>
                      </a:r>
                    </a:p>
                    <a:p>
                      <a:pPr marL="0" marR="0" lvl="0" indent="0" algn="l" defTabSz="914400" rtl="0" eaLnBrk="1" fontAlgn="base" latinLnBrk="0" hangingPunct="1">
                        <a:lnSpc>
                          <a:spcPct val="100000"/>
                        </a:lnSpc>
                        <a:spcBef>
                          <a:spcPts val="0"/>
                        </a:spcBef>
                        <a:spcAft>
                          <a:spcPts val="0"/>
                        </a:spcAft>
                        <a:buClrTx/>
                        <a:buSzTx/>
                        <a:buFont typeface="Arial" panose="020B0604020202020204" pitchFamily="34" charset="0"/>
                        <a:buNone/>
                        <a:tabLst/>
                        <a:defRPr/>
                      </a:pPr>
                      <a:endParaRPr lang="en-GB" sz="1200" i="0" dirty="0">
                        <a:solidFill>
                          <a:srgbClr val="FF0000"/>
                        </a:solidFill>
                        <a:latin typeface="Arial" panose="020B0604020202020204" pitchFamily="34" charset="0"/>
                        <a:cs typeface="Arial" panose="020B0604020202020204" pitchFamily="34" charset="0"/>
                      </a:endParaRPr>
                    </a:p>
                  </a:txBody>
                  <a:tcPr marL="85224" marR="85224" marT="42612" marB="42612"/>
                </a:tc>
                <a:extLst>
                  <a:ext uri="{0D108BD9-81ED-4DB2-BD59-A6C34878D82A}">
                    <a16:rowId xmlns:a16="http://schemas.microsoft.com/office/drawing/2014/main" val="2706370474"/>
                  </a:ext>
                </a:extLst>
              </a:tr>
            </a:tbl>
          </a:graphicData>
        </a:graphic>
      </p:graphicFrame>
      <p:sp>
        <p:nvSpPr>
          <p:cNvPr id="4" name="TextBox 3">
            <a:extLst>
              <a:ext uri="{FF2B5EF4-FFF2-40B4-BE49-F238E27FC236}">
                <a16:creationId xmlns:a16="http://schemas.microsoft.com/office/drawing/2014/main" id="{462A1622-EDB0-342A-67A8-007E8D76136F}"/>
              </a:ext>
            </a:extLst>
          </p:cNvPr>
          <p:cNvSpPr txBox="1"/>
          <p:nvPr/>
        </p:nvSpPr>
        <p:spPr>
          <a:xfrm>
            <a:off x="139700" y="417610"/>
            <a:ext cx="10388600" cy="646331"/>
          </a:xfrm>
          <a:prstGeom prst="rect">
            <a:avLst/>
          </a:prstGeom>
          <a:noFill/>
        </p:spPr>
        <p:txBody>
          <a:bodyPr wrap="square" lIns="91440" tIns="45720" rIns="91440" bIns="45720" rtlCol="0" anchor="t">
            <a:spAutoFit/>
          </a:bodyPr>
          <a:lstStyle/>
          <a:p>
            <a:r>
              <a:rPr lang="en-ZA" sz="3600" b="1" dirty="0">
                <a:solidFill>
                  <a:srgbClr val="012169"/>
                </a:solidFill>
                <a:latin typeface="Arial"/>
                <a:cs typeface="Calibri"/>
              </a:rPr>
              <a:t>L5DC Qualification Pathways:</a:t>
            </a:r>
          </a:p>
        </p:txBody>
      </p:sp>
    </p:spTree>
    <p:extLst>
      <p:ext uri="{BB962C8B-B14F-4D97-AF65-F5344CB8AC3E}">
        <p14:creationId xmlns:p14="http://schemas.microsoft.com/office/powerpoint/2010/main" val="39169340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F85931F-626E-398D-F334-F49D9EA4B224}"/>
              </a:ext>
            </a:extLst>
          </p:cNvPr>
          <p:cNvSpPr txBox="1"/>
          <p:nvPr/>
        </p:nvSpPr>
        <p:spPr>
          <a:xfrm>
            <a:off x="139700" y="417610"/>
            <a:ext cx="10388600" cy="646331"/>
          </a:xfrm>
          <a:prstGeom prst="rect">
            <a:avLst/>
          </a:prstGeom>
          <a:noFill/>
        </p:spPr>
        <p:txBody>
          <a:bodyPr wrap="square" lIns="91440" tIns="45720" rIns="91440" bIns="45720" rtlCol="0" anchor="t">
            <a:spAutoFit/>
          </a:bodyPr>
          <a:lstStyle/>
          <a:p>
            <a:r>
              <a:rPr lang="en-ZA" sz="3600" b="1" dirty="0">
                <a:solidFill>
                  <a:srgbClr val="012169"/>
                </a:solidFill>
                <a:latin typeface="Arial"/>
                <a:cs typeface="Calibri"/>
              </a:rPr>
              <a:t>Unit Summary:</a:t>
            </a:r>
          </a:p>
        </p:txBody>
      </p:sp>
      <p:graphicFrame>
        <p:nvGraphicFramePr>
          <p:cNvPr id="4" name="Table 7">
            <a:extLst>
              <a:ext uri="{FF2B5EF4-FFF2-40B4-BE49-F238E27FC236}">
                <a16:creationId xmlns:a16="http://schemas.microsoft.com/office/drawing/2014/main" id="{65A963EC-9A87-1965-0636-653A1FE68651}"/>
              </a:ext>
            </a:extLst>
          </p:cNvPr>
          <p:cNvGraphicFramePr>
            <a:graphicFrameLocks/>
          </p:cNvGraphicFramePr>
          <p:nvPr>
            <p:extLst>
              <p:ext uri="{D42A27DB-BD31-4B8C-83A1-F6EECF244321}">
                <p14:modId xmlns:p14="http://schemas.microsoft.com/office/powerpoint/2010/main" val="923307824"/>
              </p:ext>
            </p:extLst>
          </p:nvPr>
        </p:nvGraphicFramePr>
        <p:xfrm>
          <a:off x="279242" y="1405117"/>
          <a:ext cx="11425433" cy="4474053"/>
        </p:xfrm>
        <a:graphic>
          <a:graphicData uri="http://schemas.openxmlformats.org/drawingml/2006/table">
            <a:tbl>
              <a:tblPr firstRow="1" bandRow="1">
                <a:tableStyleId>{5C22544A-7EE6-4342-B048-85BDC9FD1C3A}</a:tableStyleId>
              </a:tblPr>
              <a:tblGrid>
                <a:gridCol w="3098958">
                  <a:extLst>
                    <a:ext uri="{9D8B030D-6E8A-4147-A177-3AD203B41FA5}">
                      <a16:colId xmlns:a16="http://schemas.microsoft.com/office/drawing/2014/main" val="1902164369"/>
                    </a:ext>
                  </a:extLst>
                </a:gridCol>
                <a:gridCol w="812800">
                  <a:extLst>
                    <a:ext uri="{9D8B030D-6E8A-4147-A177-3AD203B41FA5}">
                      <a16:colId xmlns:a16="http://schemas.microsoft.com/office/drawing/2014/main" val="3016687316"/>
                    </a:ext>
                  </a:extLst>
                </a:gridCol>
                <a:gridCol w="2304961">
                  <a:extLst>
                    <a:ext uri="{9D8B030D-6E8A-4147-A177-3AD203B41FA5}">
                      <a16:colId xmlns:a16="http://schemas.microsoft.com/office/drawing/2014/main" val="234123103"/>
                    </a:ext>
                  </a:extLst>
                </a:gridCol>
                <a:gridCol w="5208714">
                  <a:extLst>
                    <a:ext uri="{9D8B030D-6E8A-4147-A177-3AD203B41FA5}">
                      <a16:colId xmlns:a16="http://schemas.microsoft.com/office/drawing/2014/main" val="3684409022"/>
                    </a:ext>
                  </a:extLst>
                </a:gridCol>
              </a:tblGrid>
              <a:tr h="789473">
                <a:tc>
                  <a:txBody>
                    <a:bodyPr/>
                    <a:lstStyle/>
                    <a:p>
                      <a:r>
                        <a:rPr lang="en-GB" sz="1400" dirty="0">
                          <a:latin typeface="+mj-lt"/>
                        </a:rPr>
                        <a:t>Unit </a:t>
                      </a:r>
                    </a:p>
                  </a:txBody>
                  <a:tcPr marL="98660" marR="98660" marT="49330" marB="49330"/>
                </a:tc>
                <a:tc>
                  <a:txBody>
                    <a:bodyPr/>
                    <a:lstStyle/>
                    <a:p>
                      <a:r>
                        <a:rPr lang="en-GB" sz="1400" dirty="0">
                          <a:latin typeface="+mj-lt"/>
                        </a:rPr>
                        <a:t>Credits </a:t>
                      </a:r>
                    </a:p>
                  </a:txBody>
                  <a:tcPr marL="98660" marR="98660" marT="49330" marB="49330"/>
                </a:tc>
                <a:tc>
                  <a:txBody>
                    <a:bodyPr/>
                    <a:lstStyle/>
                    <a:p>
                      <a:r>
                        <a:rPr lang="en-US" sz="1400" dirty="0">
                          <a:latin typeface="+mj-lt"/>
                        </a:rPr>
                        <a:t>Assessment Method</a:t>
                      </a:r>
                      <a:endParaRPr lang="en-GB" sz="1400" dirty="0">
                        <a:latin typeface="+mj-lt"/>
                      </a:endParaRPr>
                    </a:p>
                  </a:txBody>
                  <a:tcPr marL="98660" marR="98660" marT="49330" marB="49330"/>
                </a:tc>
                <a:tc>
                  <a:txBody>
                    <a:bodyPr/>
                    <a:lstStyle/>
                    <a:p>
                      <a:r>
                        <a:rPr lang="en-GB" sz="1400" dirty="0">
                          <a:latin typeface="+mj-lt"/>
                        </a:rPr>
                        <a:t>Notes </a:t>
                      </a:r>
                    </a:p>
                  </a:txBody>
                  <a:tcPr marL="98660" marR="98660" marT="49330" marB="49330"/>
                </a:tc>
                <a:extLst>
                  <a:ext uri="{0D108BD9-81ED-4DB2-BD59-A6C34878D82A}">
                    <a16:rowId xmlns:a16="http://schemas.microsoft.com/office/drawing/2014/main" val="3030706638"/>
                  </a:ext>
                </a:extLst>
              </a:tr>
              <a:tr h="601105">
                <a:tc>
                  <a:txBody>
                    <a:bodyPr/>
                    <a:lstStyle/>
                    <a:p>
                      <a:r>
                        <a:rPr lang="en-GB" sz="1400" dirty="0">
                          <a:effectLst/>
                          <a:latin typeface="Arial" panose="020B0604020202020204" pitchFamily="34" charset="0"/>
                          <a:ea typeface="Calibri" panose="020F0502020204030204" pitchFamily="34" charset="0"/>
                          <a:cs typeface="Arial" panose="020B0604020202020204" pitchFamily="34" charset="0"/>
                        </a:rPr>
                        <a:t>Mobile App Development </a:t>
                      </a:r>
                    </a:p>
                  </a:txBody>
                  <a:tcPr marL="73994" marR="73994" marT="0" marB="0"/>
                </a:tc>
                <a:tc>
                  <a:txBody>
                    <a:bodyPr/>
                    <a:lstStyle/>
                    <a:p>
                      <a:r>
                        <a:rPr lang="en-GB" sz="1400" dirty="0">
                          <a:effectLst/>
                          <a:latin typeface="Arial" panose="020B0604020202020204" pitchFamily="34" charset="0"/>
                          <a:ea typeface="Calibri" panose="020F0502020204030204" pitchFamily="34" charset="0"/>
                          <a:cs typeface="Arial" panose="020B0604020202020204" pitchFamily="34" charset="0"/>
                        </a:rPr>
                        <a:t>20</a:t>
                      </a:r>
                    </a:p>
                  </a:txBody>
                  <a:tcPr marL="73994" marR="73994" marT="0" marB="0"/>
                </a:tc>
                <a:tc>
                  <a:txBody>
                    <a:bodyPr/>
                    <a:lstStyle/>
                    <a:p>
                      <a:r>
                        <a:rPr lang="en-GB" sz="1400" kern="100" dirty="0">
                          <a:effectLst/>
                          <a:latin typeface="Arial" panose="020B0604020202020204" pitchFamily="34" charset="0"/>
                          <a:ea typeface="DengXian" panose="02010600030101010101" pitchFamily="2" charset="-122"/>
                          <a:cs typeface="Arial" panose="020B0604020202020204" pitchFamily="34" charset="0"/>
                        </a:rPr>
                        <a:t>100% Global Assignment</a:t>
                      </a:r>
                      <a:endParaRPr lang="en-GB" sz="1400" dirty="0">
                        <a:effectLst/>
                        <a:latin typeface="Arial" panose="020B0604020202020204" pitchFamily="34" charset="0"/>
                        <a:ea typeface="Calibri" panose="020F0502020204030204" pitchFamily="34" charset="0"/>
                        <a:cs typeface="Arial" panose="020B0604020202020204" pitchFamily="34" charset="0"/>
                      </a:endParaRPr>
                    </a:p>
                  </a:txBody>
                  <a:tcPr marL="73994" marR="73994" marT="0" marB="0"/>
                </a:tc>
                <a:tc>
                  <a:txBody>
                    <a:bodyPr/>
                    <a:lstStyle/>
                    <a:p>
                      <a:r>
                        <a:rPr lang="en-GB" sz="1400" dirty="0">
                          <a:effectLst/>
                          <a:latin typeface="Arial" panose="020B0604020202020204" pitchFamily="34" charset="0"/>
                          <a:ea typeface="Calibri" panose="020F0502020204030204" pitchFamily="34" charset="0"/>
                          <a:cs typeface="Arial" panose="020B0604020202020204" pitchFamily="34" charset="0"/>
                        </a:rPr>
                        <a:t>New Unit. This unit focuses on Mobile App development and the technologies used for App development.  </a:t>
                      </a:r>
                    </a:p>
                  </a:txBody>
                  <a:tcPr marL="73994" marR="73994" marT="0" marB="0"/>
                </a:tc>
                <a:extLst>
                  <a:ext uri="{0D108BD9-81ED-4DB2-BD59-A6C34878D82A}">
                    <a16:rowId xmlns:a16="http://schemas.microsoft.com/office/drawing/2014/main" val="847963015"/>
                  </a:ext>
                </a:extLst>
              </a:tr>
              <a:tr h="601105">
                <a:tc>
                  <a:txBody>
                    <a:bodyPr/>
                    <a:lstStyle/>
                    <a:p>
                      <a:r>
                        <a:rPr lang="en-GB" sz="1400" dirty="0">
                          <a:effectLst/>
                          <a:latin typeface="Arial" panose="020B0604020202020204" pitchFamily="34" charset="0"/>
                          <a:ea typeface="Calibri" panose="020F0502020204030204" pitchFamily="34" charset="0"/>
                          <a:cs typeface="Arial" panose="020B0604020202020204" pitchFamily="34" charset="0"/>
                        </a:rPr>
                        <a:t>Introduction to Data Science and Big Data  </a:t>
                      </a:r>
                    </a:p>
                  </a:txBody>
                  <a:tcPr marL="73994" marR="73994" marT="0" marB="0"/>
                </a:tc>
                <a:tc>
                  <a:txBody>
                    <a:bodyPr/>
                    <a:lstStyle/>
                    <a:p>
                      <a:r>
                        <a:rPr lang="en-GB" sz="1400" dirty="0">
                          <a:effectLst/>
                          <a:latin typeface="Arial" panose="020B0604020202020204" pitchFamily="34" charset="0"/>
                          <a:ea typeface="Calibri" panose="020F0502020204030204" pitchFamily="34" charset="0"/>
                          <a:cs typeface="Arial" panose="020B0604020202020204" pitchFamily="34" charset="0"/>
                        </a:rPr>
                        <a:t>20</a:t>
                      </a:r>
                    </a:p>
                  </a:txBody>
                  <a:tcPr marL="73994" marR="73994" marT="0" marB="0"/>
                </a:tc>
                <a:tc>
                  <a:txBody>
                    <a:bodyPr/>
                    <a:lstStyle/>
                    <a:p>
                      <a:r>
                        <a:rPr lang="en-GB" sz="1400" kern="100" dirty="0">
                          <a:effectLst/>
                          <a:latin typeface="Arial" panose="020B0604020202020204" pitchFamily="34" charset="0"/>
                          <a:ea typeface="DengXian" panose="02010600030101010101" pitchFamily="2" charset="-122"/>
                          <a:cs typeface="Arial" panose="020B0604020202020204" pitchFamily="34" charset="0"/>
                        </a:rPr>
                        <a:t>60% Global Assignment + 40% Global Exam </a:t>
                      </a:r>
                      <a:endParaRPr lang="en-GB" sz="1400" dirty="0">
                        <a:effectLst/>
                        <a:latin typeface="Arial" panose="020B0604020202020204" pitchFamily="34" charset="0"/>
                        <a:ea typeface="Calibri" panose="020F0502020204030204" pitchFamily="34" charset="0"/>
                        <a:cs typeface="Arial" panose="020B0604020202020204" pitchFamily="34" charset="0"/>
                      </a:endParaRPr>
                    </a:p>
                  </a:txBody>
                  <a:tcPr marL="73994" marR="73994" marT="0" marB="0"/>
                </a:tc>
                <a:tc>
                  <a:txBody>
                    <a:bodyPr/>
                    <a:lstStyle/>
                    <a:p>
                      <a:r>
                        <a:rPr lang="en-GB" sz="1400" dirty="0">
                          <a:effectLst/>
                          <a:latin typeface="Arial" panose="020B0604020202020204" pitchFamily="34" charset="0"/>
                          <a:ea typeface="Calibri" panose="020F0502020204030204" pitchFamily="34" charset="0"/>
                          <a:cs typeface="Arial" panose="020B0604020202020204" pitchFamily="34" charset="0"/>
                        </a:rPr>
                        <a:t>New Unit. This unit covers the concepts and technique in data science and Big Data analytics, model selection and evaluation, data mining, machine learning.  </a:t>
                      </a:r>
                    </a:p>
                  </a:txBody>
                  <a:tcPr marL="73994" marR="73994" marT="0" marB="0"/>
                </a:tc>
                <a:extLst>
                  <a:ext uri="{0D108BD9-81ED-4DB2-BD59-A6C34878D82A}">
                    <a16:rowId xmlns:a16="http://schemas.microsoft.com/office/drawing/2014/main" val="1977985978"/>
                  </a:ext>
                </a:extLst>
              </a:tr>
              <a:tr h="601105">
                <a:tc>
                  <a:txBody>
                    <a:bodyPr/>
                    <a:lstStyle/>
                    <a:p>
                      <a:r>
                        <a:rPr lang="en-GB" sz="1400" dirty="0">
                          <a:effectLst/>
                          <a:latin typeface="Arial" panose="020B0604020202020204" pitchFamily="34" charset="0"/>
                          <a:ea typeface="Calibri" panose="020F0502020204030204" pitchFamily="34" charset="0"/>
                          <a:cs typeface="Arial" panose="020B0604020202020204" pitchFamily="34" charset="0"/>
                        </a:rPr>
                        <a:t>Data Analysis with Python </a:t>
                      </a:r>
                    </a:p>
                  </a:txBody>
                  <a:tcPr marL="73994" marR="73994" marT="0" marB="0"/>
                </a:tc>
                <a:tc>
                  <a:txBody>
                    <a:bodyPr/>
                    <a:lstStyle/>
                    <a:p>
                      <a:r>
                        <a:rPr lang="en-GB" sz="1400" dirty="0">
                          <a:effectLst/>
                          <a:latin typeface="Arial" panose="020B0604020202020204" pitchFamily="34" charset="0"/>
                          <a:ea typeface="Calibri" panose="020F0502020204030204" pitchFamily="34" charset="0"/>
                          <a:cs typeface="Arial" panose="020B0604020202020204" pitchFamily="34" charset="0"/>
                        </a:rPr>
                        <a:t>20</a:t>
                      </a:r>
                    </a:p>
                  </a:txBody>
                  <a:tcPr marL="73994" marR="73994" marT="0" marB="0"/>
                </a:tc>
                <a:tc>
                  <a:txBody>
                    <a:bodyPr/>
                    <a:lstStyle/>
                    <a:p>
                      <a:r>
                        <a:rPr lang="en-GB" sz="1400" kern="100" dirty="0">
                          <a:effectLst/>
                          <a:latin typeface="Arial" panose="020B0604020202020204" pitchFamily="34" charset="0"/>
                          <a:ea typeface="DengXian" panose="02010600030101010101" pitchFamily="2" charset="-122"/>
                          <a:cs typeface="Arial" panose="020B0604020202020204" pitchFamily="34" charset="0"/>
                        </a:rPr>
                        <a:t>100% Global Assignment</a:t>
                      </a:r>
                      <a:endParaRPr lang="en-GB" sz="1400" dirty="0">
                        <a:effectLst/>
                        <a:latin typeface="Arial" panose="020B0604020202020204" pitchFamily="34" charset="0"/>
                        <a:ea typeface="Calibri" panose="020F0502020204030204" pitchFamily="34" charset="0"/>
                        <a:cs typeface="Arial" panose="020B0604020202020204" pitchFamily="34" charset="0"/>
                      </a:endParaRPr>
                    </a:p>
                  </a:txBody>
                  <a:tcPr marL="73994" marR="73994" marT="0" marB="0"/>
                </a:tc>
                <a:tc>
                  <a:txBody>
                    <a:bodyPr/>
                    <a:lstStyle/>
                    <a:p>
                      <a:r>
                        <a:rPr lang="en-GB" sz="1400" dirty="0">
                          <a:effectLst/>
                          <a:latin typeface="Arial" panose="020B0604020202020204" pitchFamily="34" charset="0"/>
                          <a:ea typeface="Calibri" panose="020F0502020204030204" pitchFamily="34" charset="0"/>
                          <a:cs typeface="Arial" panose="020B0604020202020204" pitchFamily="34" charset="0"/>
                        </a:rPr>
                        <a:t>New Unit. Practical unit using Python libraries: </a:t>
                      </a:r>
                      <a:r>
                        <a:rPr lang="en-GB" sz="1400" dirty="0" err="1">
                          <a:effectLst/>
                          <a:latin typeface="Arial" panose="020B0604020202020204" pitchFamily="34" charset="0"/>
                          <a:ea typeface="Calibri" panose="020F0502020204030204" pitchFamily="34" charset="0"/>
                          <a:cs typeface="Arial" panose="020B0604020202020204" pitchFamily="34" charset="0"/>
                        </a:rPr>
                        <a:t>Jupyter</a:t>
                      </a:r>
                      <a:r>
                        <a:rPr lang="en-GB" sz="1400" dirty="0">
                          <a:effectLst/>
                          <a:latin typeface="Arial" panose="020B0604020202020204" pitchFamily="34" charset="0"/>
                          <a:ea typeface="Calibri" panose="020F0502020204030204" pitchFamily="34" charset="0"/>
                          <a:cs typeface="Arial" panose="020B0604020202020204" pitchFamily="34" charset="0"/>
                        </a:rPr>
                        <a:t> Notebook,  NumPy,  Pandas,  Matplotlib.  </a:t>
                      </a:r>
                    </a:p>
                  </a:txBody>
                  <a:tcPr marL="73994" marR="73994" marT="0" marB="0"/>
                </a:tc>
                <a:extLst>
                  <a:ext uri="{0D108BD9-81ED-4DB2-BD59-A6C34878D82A}">
                    <a16:rowId xmlns:a16="http://schemas.microsoft.com/office/drawing/2014/main" val="2835790621"/>
                  </a:ext>
                </a:extLst>
              </a:tr>
              <a:tr h="601105">
                <a:tc>
                  <a:txBody>
                    <a:bodyPr/>
                    <a:lstStyle/>
                    <a:p>
                      <a:pPr marL="0" indent="0" rtl="0" fontAlgn="base">
                        <a:buFont typeface="Arial" panose="020B0604020202020204" pitchFamily="34" charset="0"/>
                        <a:buNone/>
                      </a:pPr>
                      <a:r>
                        <a:rPr lang="en-GB" sz="1400" i="0" dirty="0">
                          <a:latin typeface="Arial" panose="020B0604020202020204" pitchFamily="34" charset="0"/>
                          <a:cs typeface="Arial" panose="020B0604020202020204" pitchFamily="34" charset="0"/>
                        </a:rPr>
                        <a:t>IT Project Management </a:t>
                      </a:r>
                    </a:p>
                  </a:txBody>
                  <a:tcPr marL="73994" marR="73994" marT="0" marB="0"/>
                </a:tc>
                <a:tc>
                  <a:txBody>
                    <a:bodyPr/>
                    <a:lstStyle/>
                    <a:p>
                      <a:r>
                        <a:rPr lang="en-GB" sz="1400" dirty="0">
                          <a:effectLst/>
                          <a:latin typeface="Arial" panose="020B0604020202020204" pitchFamily="34" charset="0"/>
                          <a:ea typeface="Calibri" panose="020F0502020204030204" pitchFamily="34" charset="0"/>
                          <a:cs typeface="Arial" panose="020B0604020202020204" pitchFamily="34" charset="0"/>
                        </a:rPr>
                        <a:t>20</a:t>
                      </a:r>
                    </a:p>
                  </a:txBody>
                  <a:tcPr marL="73994" marR="73994" marT="0" marB="0"/>
                </a:tc>
                <a:tc>
                  <a:txBody>
                    <a:bodyPr/>
                    <a:lstStyle/>
                    <a:p>
                      <a:r>
                        <a:rPr lang="en-GB" sz="1400" kern="100" dirty="0">
                          <a:effectLst/>
                          <a:latin typeface="Arial" panose="020B0604020202020204" pitchFamily="34" charset="0"/>
                          <a:ea typeface="DengXian" panose="02010600030101010101" pitchFamily="2" charset="-122"/>
                          <a:cs typeface="Arial" panose="020B0604020202020204" pitchFamily="34" charset="0"/>
                        </a:rPr>
                        <a:t>100% Global Assignment</a:t>
                      </a:r>
                      <a:endParaRPr lang="en-GB" sz="1400" dirty="0">
                        <a:effectLst/>
                        <a:latin typeface="Arial" panose="020B0604020202020204" pitchFamily="34" charset="0"/>
                        <a:ea typeface="Calibri" panose="020F0502020204030204" pitchFamily="34" charset="0"/>
                        <a:cs typeface="Arial" panose="020B0604020202020204" pitchFamily="34" charset="0"/>
                      </a:endParaRPr>
                    </a:p>
                  </a:txBody>
                  <a:tcPr marL="73994" marR="73994" marT="0" marB="0"/>
                </a:tc>
                <a:tc>
                  <a:txBody>
                    <a:bodyPr/>
                    <a:lstStyle/>
                    <a:p>
                      <a:r>
                        <a:rPr lang="en-GB" sz="1400" dirty="0">
                          <a:effectLst/>
                          <a:latin typeface="Arial" panose="020B0604020202020204" pitchFamily="34" charset="0"/>
                          <a:ea typeface="Calibri" panose="020F0502020204030204" pitchFamily="34" charset="0"/>
                          <a:cs typeface="Arial" panose="020B0604020202020204" pitchFamily="34" charset="0"/>
                        </a:rPr>
                        <a:t>New Unit focuses on IT project management skills.  </a:t>
                      </a:r>
                    </a:p>
                  </a:txBody>
                  <a:tcPr marL="73994" marR="73994" marT="0" marB="0"/>
                </a:tc>
                <a:extLst>
                  <a:ext uri="{0D108BD9-81ED-4DB2-BD59-A6C34878D82A}">
                    <a16:rowId xmlns:a16="http://schemas.microsoft.com/office/drawing/2014/main" val="257692562"/>
                  </a:ext>
                </a:extLst>
              </a:tr>
              <a:tr h="601105">
                <a:tc>
                  <a:txBody>
                    <a:bodyPr/>
                    <a:lstStyle/>
                    <a:p>
                      <a:pPr marL="0" indent="0" rtl="0" fontAlgn="base">
                        <a:buFont typeface="Arial" panose="020B0604020202020204" pitchFamily="34" charset="0"/>
                        <a:buNone/>
                      </a:pPr>
                      <a:r>
                        <a:rPr lang="en-ZA" sz="1400" b="0" i="0" kern="1200" dirty="0">
                          <a:solidFill>
                            <a:schemeClr val="dk1"/>
                          </a:solidFill>
                          <a:effectLst/>
                          <a:latin typeface="Arial" panose="020B0604020202020204" pitchFamily="34" charset="0"/>
                          <a:ea typeface="+mn-ea"/>
                          <a:cs typeface="Arial" panose="020B0604020202020204" pitchFamily="34" charset="0"/>
                        </a:rPr>
                        <a:t>Professional and Career Development in IT</a:t>
                      </a:r>
                      <a:endParaRPr lang="en-GB" sz="1400" i="0" dirty="0">
                        <a:latin typeface="Arial" panose="020B0604020202020204" pitchFamily="34" charset="0"/>
                        <a:cs typeface="Arial" panose="020B0604020202020204" pitchFamily="34" charset="0"/>
                      </a:endParaRPr>
                    </a:p>
                  </a:txBody>
                  <a:tcPr marL="73994" marR="73994" marT="0" marB="0"/>
                </a:tc>
                <a:tc>
                  <a:txBody>
                    <a:bodyPr/>
                    <a:lstStyle/>
                    <a:p>
                      <a:r>
                        <a:rPr lang="en-GB" sz="1400" dirty="0">
                          <a:effectLst/>
                          <a:latin typeface="Arial" panose="020B0604020202020204" pitchFamily="34" charset="0"/>
                          <a:ea typeface="Calibri" panose="020F0502020204030204" pitchFamily="34" charset="0"/>
                          <a:cs typeface="Arial" panose="020B0604020202020204" pitchFamily="34" charset="0"/>
                        </a:rPr>
                        <a:t>20</a:t>
                      </a:r>
                    </a:p>
                  </a:txBody>
                  <a:tcPr marL="73994" marR="73994" marT="0" marB="0"/>
                </a:tc>
                <a:tc>
                  <a:txBody>
                    <a:bodyPr/>
                    <a:lstStyle/>
                    <a:p>
                      <a:r>
                        <a:rPr lang="en-GB" sz="1400" kern="100" dirty="0">
                          <a:effectLst/>
                          <a:latin typeface="Arial" panose="020B0604020202020204" pitchFamily="34" charset="0"/>
                          <a:ea typeface="DengXian" panose="02010600030101010101" pitchFamily="2" charset="-122"/>
                          <a:cs typeface="Arial" panose="020B0604020202020204" pitchFamily="34" charset="0"/>
                        </a:rPr>
                        <a:t>100% Global Assignment</a:t>
                      </a:r>
                      <a:endParaRPr lang="en-GB" sz="1400" dirty="0">
                        <a:effectLst/>
                        <a:latin typeface="Arial" panose="020B0604020202020204" pitchFamily="34" charset="0"/>
                        <a:ea typeface="Calibri" panose="020F0502020204030204" pitchFamily="34" charset="0"/>
                        <a:cs typeface="Arial" panose="020B0604020202020204" pitchFamily="34" charset="0"/>
                      </a:endParaRPr>
                    </a:p>
                  </a:txBody>
                  <a:tcPr marL="73994" marR="73994" marT="0" marB="0"/>
                </a:tc>
                <a:tc>
                  <a:txBody>
                    <a:bodyPr/>
                    <a:lstStyle/>
                    <a:p>
                      <a:r>
                        <a:rPr lang="en-GB" sz="1400" dirty="0">
                          <a:effectLst/>
                          <a:latin typeface="Arial" panose="020B0604020202020204" pitchFamily="34" charset="0"/>
                          <a:ea typeface="Calibri" panose="020F0502020204030204" pitchFamily="34" charset="0"/>
                          <a:cs typeface="Arial" panose="020B0604020202020204" pitchFamily="34" charset="0"/>
                        </a:rPr>
                        <a:t>New unit to replace PIIT. This unit focuses on employability and professionalism attributes, CPD.</a:t>
                      </a:r>
                    </a:p>
                  </a:txBody>
                  <a:tcPr marL="73994" marR="73994" marT="0" marB="0"/>
                </a:tc>
                <a:extLst>
                  <a:ext uri="{0D108BD9-81ED-4DB2-BD59-A6C34878D82A}">
                    <a16:rowId xmlns:a16="http://schemas.microsoft.com/office/drawing/2014/main" val="1743239029"/>
                  </a:ext>
                </a:extLst>
              </a:tr>
              <a:tr h="601105">
                <a:tc>
                  <a:txBody>
                    <a:bodyPr/>
                    <a:lstStyle/>
                    <a:p>
                      <a:pPr marL="0" indent="0" rtl="0" fontAlgn="base">
                        <a:buFont typeface="Arial" panose="020B0604020202020204" pitchFamily="34" charset="0"/>
                        <a:buNone/>
                      </a:pPr>
                      <a:r>
                        <a:rPr lang="en-GB" sz="1400" i="0" dirty="0">
                          <a:latin typeface="Arial" panose="020B0604020202020204" pitchFamily="34" charset="0"/>
                          <a:cs typeface="Arial" panose="020B0604020202020204" pitchFamily="34" charset="0"/>
                        </a:rPr>
                        <a:t>Back End Web Development </a:t>
                      </a:r>
                    </a:p>
                  </a:txBody>
                  <a:tcPr marL="73994" marR="73994" marT="0" marB="0"/>
                </a:tc>
                <a:tc>
                  <a:txBody>
                    <a:bodyPr/>
                    <a:lstStyle/>
                    <a:p>
                      <a:r>
                        <a:rPr lang="en-GB" sz="1400" dirty="0">
                          <a:effectLst/>
                          <a:latin typeface="Arial" panose="020B0604020202020204" pitchFamily="34" charset="0"/>
                          <a:ea typeface="Calibri" panose="020F0502020204030204" pitchFamily="34" charset="0"/>
                          <a:cs typeface="Arial" panose="020B0604020202020204" pitchFamily="34" charset="0"/>
                        </a:rPr>
                        <a:t>20</a:t>
                      </a:r>
                    </a:p>
                  </a:txBody>
                  <a:tcPr marL="73994" marR="73994" marT="0" marB="0"/>
                </a:tc>
                <a:tc>
                  <a:txBody>
                    <a:bodyPr/>
                    <a:lstStyle/>
                    <a:p>
                      <a:r>
                        <a:rPr lang="en-GB" sz="1400" kern="100" dirty="0">
                          <a:effectLst/>
                          <a:latin typeface="Arial" panose="020B0604020202020204" pitchFamily="34" charset="0"/>
                          <a:ea typeface="DengXian" panose="02010600030101010101" pitchFamily="2" charset="-122"/>
                          <a:cs typeface="Arial" panose="020B0604020202020204" pitchFamily="34" charset="0"/>
                        </a:rPr>
                        <a:t>100% Global Assignment</a:t>
                      </a:r>
                      <a:endParaRPr lang="en-GB" sz="1400" dirty="0">
                        <a:effectLst/>
                        <a:latin typeface="Arial" panose="020B0604020202020204" pitchFamily="34" charset="0"/>
                        <a:ea typeface="Calibri" panose="020F0502020204030204" pitchFamily="34" charset="0"/>
                        <a:cs typeface="Arial" panose="020B0604020202020204" pitchFamily="34" charset="0"/>
                      </a:endParaRPr>
                    </a:p>
                  </a:txBody>
                  <a:tcPr marL="73994" marR="73994"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effectLst/>
                          <a:latin typeface="Arial" panose="020B0604020202020204" pitchFamily="34" charset="0"/>
                          <a:ea typeface="Calibri" panose="020F0502020204030204" pitchFamily="34" charset="0"/>
                          <a:cs typeface="Arial" panose="020B0604020202020204" pitchFamily="34" charset="0"/>
                        </a:rPr>
                        <a:t>New Unit to replace Dynamic Websites.  This unit focuses on back-end web development.  </a:t>
                      </a:r>
                    </a:p>
                    <a:p>
                      <a:endParaRPr lang="en-GB" sz="1400" dirty="0">
                        <a:effectLst/>
                        <a:latin typeface="Arial" panose="020B0604020202020204" pitchFamily="34" charset="0"/>
                        <a:ea typeface="Calibri" panose="020F0502020204030204" pitchFamily="34" charset="0"/>
                        <a:cs typeface="Arial" panose="020B0604020202020204" pitchFamily="34" charset="0"/>
                      </a:endParaRPr>
                    </a:p>
                  </a:txBody>
                  <a:tcPr marL="73994" marR="73994" marT="0" marB="0"/>
                </a:tc>
                <a:extLst>
                  <a:ext uri="{0D108BD9-81ED-4DB2-BD59-A6C34878D82A}">
                    <a16:rowId xmlns:a16="http://schemas.microsoft.com/office/drawing/2014/main" val="3837364442"/>
                  </a:ext>
                </a:extLst>
              </a:tr>
            </a:tbl>
          </a:graphicData>
        </a:graphic>
      </p:graphicFrame>
    </p:spTree>
    <p:extLst>
      <p:ext uri="{BB962C8B-B14F-4D97-AF65-F5344CB8AC3E}">
        <p14:creationId xmlns:p14="http://schemas.microsoft.com/office/powerpoint/2010/main" val="38512446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CBD8223-2F9E-74D2-6037-CB5B596D257B}"/>
              </a:ext>
            </a:extLst>
          </p:cNvPr>
          <p:cNvSpPr txBox="1"/>
          <p:nvPr/>
        </p:nvSpPr>
        <p:spPr>
          <a:xfrm>
            <a:off x="139700" y="417610"/>
            <a:ext cx="10388600" cy="646331"/>
          </a:xfrm>
          <a:prstGeom prst="rect">
            <a:avLst/>
          </a:prstGeom>
          <a:noFill/>
        </p:spPr>
        <p:txBody>
          <a:bodyPr wrap="square" lIns="91440" tIns="45720" rIns="91440" bIns="45720" rtlCol="0" anchor="t">
            <a:spAutoFit/>
          </a:bodyPr>
          <a:lstStyle/>
          <a:p>
            <a:r>
              <a:rPr lang="en-ZA" sz="3600" b="1" dirty="0">
                <a:solidFill>
                  <a:srgbClr val="012169"/>
                </a:solidFill>
                <a:latin typeface="Arial"/>
                <a:cs typeface="Calibri"/>
              </a:rPr>
              <a:t>Unit Summary:</a:t>
            </a:r>
          </a:p>
        </p:txBody>
      </p:sp>
      <p:graphicFrame>
        <p:nvGraphicFramePr>
          <p:cNvPr id="4" name="Table 7">
            <a:extLst>
              <a:ext uri="{FF2B5EF4-FFF2-40B4-BE49-F238E27FC236}">
                <a16:creationId xmlns:a16="http://schemas.microsoft.com/office/drawing/2014/main" id="{2879EFEE-7AB6-368A-1131-A65F3508E04A}"/>
              </a:ext>
            </a:extLst>
          </p:cNvPr>
          <p:cNvGraphicFramePr>
            <a:graphicFrameLocks/>
          </p:cNvGraphicFramePr>
          <p:nvPr>
            <p:extLst>
              <p:ext uri="{D42A27DB-BD31-4B8C-83A1-F6EECF244321}">
                <p14:modId xmlns:p14="http://schemas.microsoft.com/office/powerpoint/2010/main" val="2755116473"/>
              </p:ext>
            </p:extLst>
          </p:nvPr>
        </p:nvGraphicFramePr>
        <p:xfrm>
          <a:off x="449640" y="1305375"/>
          <a:ext cx="11196259" cy="4997113"/>
        </p:xfrm>
        <a:graphic>
          <a:graphicData uri="http://schemas.openxmlformats.org/drawingml/2006/table">
            <a:tbl>
              <a:tblPr firstRow="1" bandRow="1">
                <a:tableStyleId>{5C22544A-7EE6-4342-B048-85BDC9FD1C3A}</a:tableStyleId>
              </a:tblPr>
              <a:tblGrid>
                <a:gridCol w="3555675">
                  <a:extLst>
                    <a:ext uri="{9D8B030D-6E8A-4147-A177-3AD203B41FA5}">
                      <a16:colId xmlns:a16="http://schemas.microsoft.com/office/drawing/2014/main" val="1902164369"/>
                    </a:ext>
                  </a:extLst>
                </a:gridCol>
                <a:gridCol w="838828">
                  <a:extLst>
                    <a:ext uri="{9D8B030D-6E8A-4147-A177-3AD203B41FA5}">
                      <a16:colId xmlns:a16="http://schemas.microsoft.com/office/drawing/2014/main" val="3016687316"/>
                    </a:ext>
                  </a:extLst>
                </a:gridCol>
                <a:gridCol w="2623457">
                  <a:extLst>
                    <a:ext uri="{9D8B030D-6E8A-4147-A177-3AD203B41FA5}">
                      <a16:colId xmlns:a16="http://schemas.microsoft.com/office/drawing/2014/main" val="963862995"/>
                    </a:ext>
                  </a:extLst>
                </a:gridCol>
                <a:gridCol w="4178299">
                  <a:extLst>
                    <a:ext uri="{9D8B030D-6E8A-4147-A177-3AD203B41FA5}">
                      <a16:colId xmlns:a16="http://schemas.microsoft.com/office/drawing/2014/main" val="3684409022"/>
                    </a:ext>
                  </a:extLst>
                </a:gridCol>
              </a:tblGrid>
              <a:tr h="453490">
                <a:tc>
                  <a:txBody>
                    <a:bodyPr/>
                    <a:lstStyle/>
                    <a:p>
                      <a:r>
                        <a:rPr lang="en-GB" sz="1400" dirty="0">
                          <a:latin typeface="Arial" panose="020B0604020202020204" pitchFamily="34" charset="0"/>
                          <a:cs typeface="Arial" panose="020B0604020202020204" pitchFamily="34" charset="0"/>
                        </a:rPr>
                        <a:t>Units</a:t>
                      </a:r>
                    </a:p>
                  </a:txBody>
                  <a:tcPr marL="79345" marR="79345" marT="39673" marB="39673"/>
                </a:tc>
                <a:tc>
                  <a:txBody>
                    <a:bodyPr/>
                    <a:lstStyle/>
                    <a:p>
                      <a:r>
                        <a:rPr lang="en-GB" sz="1400">
                          <a:latin typeface="Arial" panose="020B0604020202020204" pitchFamily="34" charset="0"/>
                          <a:cs typeface="Arial" panose="020B0604020202020204" pitchFamily="34" charset="0"/>
                        </a:rPr>
                        <a:t>Credits </a:t>
                      </a:r>
                    </a:p>
                  </a:txBody>
                  <a:tcPr marL="79345" marR="79345" marT="39673" marB="39673"/>
                </a:tc>
                <a:tc>
                  <a:txBody>
                    <a:bodyPr/>
                    <a:lstStyle/>
                    <a:p>
                      <a:r>
                        <a:rPr lang="en-US" sz="1400" dirty="0">
                          <a:latin typeface="Arial" panose="020B0604020202020204" pitchFamily="34" charset="0"/>
                          <a:cs typeface="Arial" panose="020B0604020202020204" pitchFamily="34" charset="0"/>
                        </a:rPr>
                        <a:t>Assessment Methods</a:t>
                      </a:r>
                      <a:endParaRPr lang="en-GB" sz="1400" dirty="0">
                        <a:latin typeface="Arial" panose="020B0604020202020204" pitchFamily="34" charset="0"/>
                        <a:cs typeface="Arial" panose="020B0604020202020204" pitchFamily="34" charset="0"/>
                      </a:endParaRPr>
                    </a:p>
                  </a:txBody>
                  <a:tcPr marL="79345" marR="79345" marT="39673" marB="39673"/>
                </a:tc>
                <a:tc>
                  <a:txBody>
                    <a:bodyPr/>
                    <a:lstStyle/>
                    <a:p>
                      <a:r>
                        <a:rPr lang="en-GB" sz="1400" dirty="0">
                          <a:latin typeface="Arial" panose="020B0604020202020204" pitchFamily="34" charset="0"/>
                          <a:cs typeface="Arial" panose="020B0604020202020204" pitchFamily="34" charset="0"/>
                        </a:rPr>
                        <a:t>Notes </a:t>
                      </a:r>
                    </a:p>
                  </a:txBody>
                  <a:tcPr marL="79345" marR="79345" marT="39673" marB="39673"/>
                </a:tc>
                <a:extLst>
                  <a:ext uri="{0D108BD9-81ED-4DB2-BD59-A6C34878D82A}">
                    <a16:rowId xmlns:a16="http://schemas.microsoft.com/office/drawing/2014/main" val="3030706638"/>
                  </a:ext>
                </a:extLst>
              </a:tr>
              <a:tr h="416892">
                <a:tc>
                  <a:txBody>
                    <a:bodyPr/>
                    <a:lstStyle/>
                    <a:p>
                      <a:r>
                        <a:rPr lang="en-GB" sz="1400" b="0" dirty="0">
                          <a:effectLst/>
                          <a:latin typeface="Arial" panose="020B0604020202020204" pitchFamily="34" charset="0"/>
                          <a:ea typeface="Calibri" panose="020F0502020204030204" pitchFamily="34" charset="0"/>
                          <a:cs typeface="Arial" panose="020B0604020202020204" pitchFamily="34" charset="0"/>
                        </a:rPr>
                        <a:t>Agile Development </a:t>
                      </a:r>
                    </a:p>
                  </a:txBody>
                  <a:tcPr marL="59509" marR="59509" marT="0" marB="0"/>
                </a:tc>
                <a:tc>
                  <a:txBody>
                    <a:bodyPr/>
                    <a:lstStyle/>
                    <a:p>
                      <a:r>
                        <a:rPr lang="en-GB" sz="1400" b="0" dirty="0">
                          <a:effectLst/>
                          <a:latin typeface="Arial" panose="020B0604020202020204" pitchFamily="34" charset="0"/>
                          <a:ea typeface="Calibri" panose="020F0502020204030204" pitchFamily="34" charset="0"/>
                          <a:cs typeface="Arial" panose="020B0604020202020204" pitchFamily="34" charset="0"/>
                        </a:rPr>
                        <a:t>20</a:t>
                      </a:r>
                    </a:p>
                  </a:txBody>
                  <a:tcPr marL="59509" marR="59509" marT="0" marB="0"/>
                </a:tc>
                <a:tc>
                  <a:txBody>
                    <a:bodyPr/>
                    <a:lstStyle/>
                    <a:p>
                      <a:r>
                        <a:rPr lang="en-GB" sz="1400" kern="100" dirty="0">
                          <a:effectLst/>
                          <a:latin typeface="Arial" panose="020B0604020202020204" pitchFamily="34" charset="0"/>
                          <a:ea typeface="DengXian" panose="02010600030101010101" pitchFamily="2" charset="-122"/>
                          <a:cs typeface="Times New Roman" panose="02020603050405020304" pitchFamily="18" charset="0"/>
                        </a:rPr>
                        <a:t>100% Global Assignment</a:t>
                      </a:r>
                      <a:endParaRPr lang="en-GB" sz="1400" b="0" dirty="0">
                        <a:effectLst/>
                        <a:latin typeface="Arial" panose="020B0604020202020204" pitchFamily="34" charset="0"/>
                        <a:ea typeface="Calibri" panose="020F0502020204030204" pitchFamily="34" charset="0"/>
                        <a:cs typeface="Arial" panose="020B0604020202020204" pitchFamily="34" charset="0"/>
                      </a:endParaRPr>
                    </a:p>
                  </a:txBody>
                  <a:tcPr marL="59509" marR="59509"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dirty="0">
                          <a:effectLst/>
                          <a:latin typeface="Arial" panose="020B0604020202020204" pitchFamily="34" charset="0"/>
                          <a:ea typeface="Calibri" panose="020F0502020204030204" pitchFamily="34" charset="0"/>
                          <a:cs typeface="Arial" panose="020B0604020202020204" pitchFamily="34" charset="0"/>
                        </a:rPr>
                        <a:t>Existing Unit</a:t>
                      </a:r>
                    </a:p>
                  </a:txBody>
                  <a:tcPr marL="59509" marR="59509" marT="0" marB="0"/>
                </a:tc>
                <a:extLst>
                  <a:ext uri="{0D108BD9-81ED-4DB2-BD59-A6C34878D82A}">
                    <a16:rowId xmlns:a16="http://schemas.microsoft.com/office/drawing/2014/main" val="871515791"/>
                  </a:ext>
                </a:extLst>
              </a:tr>
              <a:tr h="42530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dirty="0">
                          <a:effectLst/>
                          <a:latin typeface="Arial" panose="020B0604020202020204" pitchFamily="34" charset="0"/>
                          <a:ea typeface="Calibri" panose="020F0502020204030204" pitchFamily="34" charset="0"/>
                          <a:cs typeface="Arial" panose="020B0604020202020204" pitchFamily="34" charset="0"/>
                        </a:rPr>
                        <a:t>Analysis, Design and Implementation </a:t>
                      </a:r>
                    </a:p>
                    <a:p>
                      <a:endParaRPr lang="en-GB" sz="1400" b="0" dirty="0">
                        <a:effectLst/>
                        <a:latin typeface="Arial" panose="020B0604020202020204" pitchFamily="34" charset="0"/>
                        <a:ea typeface="Calibri" panose="020F0502020204030204" pitchFamily="34" charset="0"/>
                        <a:cs typeface="Arial" panose="020B0604020202020204" pitchFamily="34" charset="0"/>
                      </a:endParaRPr>
                    </a:p>
                  </a:txBody>
                  <a:tcPr marL="59509" marR="59509" marT="0" marB="0"/>
                </a:tc>
                <a:tc>
                  <a:txBody>
                    <a:bodyPr/>
                    <a:lstStyle/>
                    <a:p>
                      <a:r>
                        <a:rPr lang="en-GB" sz="1400" b="0" dirty="0">
                          <a:effectLst/>
                          <a:latin typeface="Arial" panose="020B0604020202020204" pitchFamily="34" charset="0"/>
                          <a:ea typeface="Calibri" panose="020F0502020204030204" pitchFamily="34" charset="0"/>
                          <a:cs typeface="Arial" panose="020B0604020202020204" pitchFamily="34" charset="0"/>
                        </a:rPr>
                        <a:t>20</a:t>
                      </a:r>
                    </a:p>
                  </a:txBody>
                  <a:tcPr marL="59509" marR="59509" marT="0" marB="0"/>
                </a:tc>
                <a:tc>
                  <a:txBody>
                    <a:bodyPr/>
                    <a:lstStyle/>
                    <a:p>
                      <a:r>
                        <a:rPr lang="en-GB" sz="1400" kern="100" dirty="0">
                          <a:effectLst/>
                          <a:latin typeface="Arial" panose="020B0604020202020204" pitchFamily="34" charset="0"/>
                          <a:ea typeface="DengXian" panose="02010600030101010101" pitchFamily="2" charset="-122"/>
                          <a:cs typeface="Times New Roman" panose="02020603050405020304" pitchFamily="18" charset="0"/>
                        </a:rPr>
                        <a:t>100% Global Assignment</a:t>
                      </a:r>
                      <a:endParaRPr lang="en-GB" sz="1400" b="0" dirty="0">
                        <a:effectLst/>
                        <a:latin typeface="Arial" panose="020B0604020202020204" pitchFamily="34" charset="0"/>
                        <a:ea typeface="Calibri" panose="020F0502020204030204" pitchFamily="34" charset="0"/>
                        <a:cs typeface="Arial" panose="020B0604020202020204" pitchFamily="34" charset="0"/>
                      </a:endParaRPr>
                    </a:p>
                  </a:txBody>
                  <a:tcPr marL="59509" marR="59509"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dirty="0">
                          <a:effectLst/>
                          <a:latin typeface="Arial" panose="020B0604020202020204" pitchFamily="34" charset="0"/>
                          <a:ea typeface="Calibri" panose="020F0502020204030204" pitchFamily="34" charset="0"/>
                          <a:cs typeface="Arial" panose="020B0604020202020204" pitchFamily="34" charset="0"/>
                        </a:rPr>
                        <a:t>Existing Unit</a:t>
                      </a:r>
                    </a:p>
                    <a:p>
                      <a:endParaRPr lang="en-GB" sz="1400" b="0" dirty="0">
                        <a:effectLst/>
                        <a:latin typeface="Arial" panose="020B0604020202020204" pitchFamily="34" charset="0"/>
                        <a:ea typeface="Calibri" panose="020F0502020204030204" pitchFamily="34" charset="0"/>
                        <a:cs typeface="Arial" panose="020B0604020202020204" pitchFamily="34" charset="0"/>
                      </a:endParaRPr>
                    </a:p>
                  </a:txBody>
                  <a:tcPr marL="59509" marR="59509" marT="0" marB="0"/>
                </a:tc>
                <a:extLst>
                  <a:ext uri="{0D108BD9-81ED-4DB2-BD59-A6C34878D82A}">
                    <a16:rowId xmlns:a16="http://schemas.microsoft.com/office/drawing/2014/main" val="847963015"/>
                  </a:ext>
                </a:extLst>
              </a:tr>
              <a:tr h="331159">
                <a:tc>
                  <a:txBody>
                    <a:bodyPr/>
                    <a:lstStyle/>
                    <a:p>
                      <a:r>
                        <a:rPr lang="en-GB" sz="1400" b="0" dirty="0">
                          <a:effectLst/>
                          <a:latin typeface="Arial" panose="020B0604020202020204" pitchFamily="34" charset="0"/>
                          <a:ea typeface="Calibri" panose="020F0502020204030204" pitchFamily="34" charset="0"/>
                          <a:cs typeface="Arial" panose="020B0604020202020204" pitchFamily="34" charset="0"/>
                        </a:rPr>
                        <a:t>Artificial Intelligence </a:t>
                      </a:r>
                    </a:p>
                  </a:txBody>
                  <a:tcPr marL="59509" marR="59509" marT="0" marB="0"/>
                </a:tc>
                <a:tc>
                  <a:txBody>
                    <a:bodyPr/>
                    <a:lstStyle/>
                    <a:p>
                      <a:r>
                        <a:rPr lang="en-GB" sz="1400" b="0">
                          <a:effectLst/>
                          <a:latin typeface="Arial" panose="020B0604020202020204" pitchFamily="34" charset="0"/>
                          <a:ea typeface="Calibri" panose="020F0502020204030204" pitchFamily="34" charset="0"/>
                          <a:cs typeface="Arial" panose="020B0604020202020204" pitchFamily="34" charset="0"/>
                        </a:rPr>
                        <a:t>20</a:t>
                      </a:r>
                    </a:p>
                  </a:txBody>
                  <a:tcPr marL="59509" marR="59509" marT="0" marB="0"/>
                </a:tc>
                <a:tc>
                  <a:txBody>
                    <a:bodyPr/>
                    <a:lstStyle/>
                    <a:p>
                      <a:r>
                        <a:rPr lang="en-GB" sz="1400" kern="100" dirty="0">
                          <a:effectLst/>
                          <a:latin typeface="Arial" panose="020B0604020202020204" pitchFamily="34" charset="0"/>
                          <a:ea typeface="DengXian" panose="02010600030101010101" pitchFamily="2" charset="-122"/>
                          <a:cs typeface="Times New Roman" panose="02020603050405020304" pitchFamily="18" charset="0"/>
                        </a:rPr>
                        <a:t>100% Global Assignment</a:t>
                      </a:r>
                      <a:endParaRPr lang="en-GB" sz="1400" b="0" dirty="0">
                        <a:effectLst/>
                        <a:latin typeface="Arial" panose="020B0604020202020204" pitchFamily="34" charset="0"/>
                        <a:ea typeface="Calibri" panose="020F0502020204030204" pitchFamily="34" charset="0"/>
                        <a:cs typeface="Arial" panose="020B0604020202020204" pitchFamily="34" charset="0"/>
                      </a:endParaRPr>
                    </a:p>
                  </a:txBody>
                  <a:tcPr marL="59509" marR="59509"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dirty="0">
                          <a:effectLst/>
                          <a:latin typeface="Arial" panose="020B0604020202020204" pitchFamily="34" charset="0"/>
                          <a:ea typeface="Calibri" panose="020F0502020204030204" pitchFamily="34" charset="0"/>
                          <a:cs typeface="Arial" panose="020B0604020202020204" pitchFamily="34" charset="0"/>
                        </a:rPr>
                        <a:t>Existing Unit</a:t>
                      </a:r>
                    </a:p>
                  </a:txBody>
                  <a:tcPr marL="59509" marR="59509" marT="0" marB="0"/>
                </a:tc>
                <a:extLst>
                  <a:ext uri="{0D108BD9-81ED-4DB2-BD59-A6C34878D82A}">
                    <a16:rowId xmlns:a16="http://schemas.microsoft.com/office/drawing/2014/main" val="2046725744"/>
                  </a:ext>
                </a:extLst>
              </a:tr>
              <a:tr h="331159">
                <a:tc>
                  <a:txBody>
                    <a:bodyPr/>
                    <a:lstStyle/>
                    <a:p>
                      <a:r>
                        <a:rPr lang="en-GB" sz="1400" b="0" dirty="0">
                          <a:effectLst/>
                          <a:latin typeface="Arial" panose="020B0604020202020204" pitchFamily="34" charset="0"/>
                          <a:ea typeface="Calibri" panose="020F0502020204030204" pitchFamily="34" charset="0"/>
                          <a:cs typeface="Arial" panose="020B0604020202020204" pitchFamily="34" charset="0"/>
                        </a:rPr>
                        <a:t>Computer Forensics and Incident Investigation</a:t>
                      </a:r>
                    </a:p>
                  </a:txBody>
                  <a:tcPr marL="59509" marR="59509" marT="0" marB="0"/>
                </a:tc>
                <a:tc>
                  <a:txBody>
                    <a:bodyPr/>
                    <a:lstStyle/>
                    <a:p>
                      <a:r>
                        <a:rPr lang="en-GB" sz="1400" b="0">
                          <a:effectLst/>
                          <a:latin typeface="Arial" panose="020B0604020202020204" pitchFamily="34" charset="0"/>
                          <a:ea typeface="Calibri" panose="020F0502020204030204" pitchFamily="34" charset="0"/>
                          <a:cs typeface="Arial" panose="020B0604020202020204" pitchFamily="34" charset="0"/>
                        </a:rPr>
                        <a:t>20</a:t>
                      </a:r>
                    </a:p>
                  </a:txBody>
                  <a:tcPr marL="59509" marR="59509" marT="0" marB="0"/>
                </a:tc>
                <a:tc>
                  <a:txBody>
                    <a:bodyPr/>
                    <a:lstStyle/>
                    <a:p>
                      <a:r>
                        <a:rPr lang="en-GB" sz="1400" kern="100" dirty="0">
                          <a:effectLst/>
                          <a:latin typeface="Arial" panose="020B0604020202020204" pitchFamily="34" charset="0"/>
                          <a:ea typeface="DengXian" panose="02010600030101010101" pitchFamily="2" charset="-122"/>
                          <a:cs typeface="Times New Roman" panose="02020603050405020304" pitchFamily="18" charset="0"/>
                        </a:rPr>
                        <a:t>100% Global Assignment</a:t>
                      </a:r>
                      <a:endParaRPr lang="en-GB" sz="1400" b="0" dirty="0">
                        <a:effectLst/>
                        <a:latin typeface="Arial" panose="020B0604020202020204" pitchFamily="34" charset="0"/>
                        <a:ea typeface="Calibri" panose="020F0502020204030204" pitchFamily="34" charset="0"/>
                        <a:cs typeface="Arial" panose="020B0604020202020204" pitchFamily="34" charset="0"/>
                      </a:endParaRPr>
                    </a:p>
                  </a:txBody>
                  <a:tcPr marL="59509" marR="59509" marT="0" marB="0"/>
                </a:tc>
                <a:tc>
                  <a:txBody>
                    <a:bodyPr/>
                    <a:lstStyle/>
                    <a:p>
                      <a:r>
                        <a:rPr lang="en-GB" sz="1400" b="0" dirty="0">
                          <a:effectLst/>
                          <a:latin typeface="Arial" panose="020B0604020202020204" pitchFamily="34" charset="0"/>
                          <a:ea typeface="Calibri" panose="020F0502020204030204" pitchFamily="34" charset="0"/>
                          <a:cs typeface="Arial" panose="020B0604020202020204" pitchFamily="34" charset="0"/>
                        </a:rPr>
                        <a:t>EC Council Unit</a:t>
                      </a:r>
                    </a:p>
                  </a:txBody>
                  <a:tcPr marL="59509" marR="59509" marT="0" marB="0"/>
                </a:tc>
                <a:extLst>
                  <a:ext uri="{0D108BD9-81ED-4DB2-BD59-A6C34878D82A}">
                    <a16:rowId xmlns:a16="http://schemas.microsoft.com/office/drawing/2014/main" val="1977985978"/>
                  </a:ext>
                </a:extLst>
              </a:tr>
              <a:tr h="616641">
                <a:tc>
                  <a:txBody>
                    <a:bodyPr/>
                    <a:lstStyle/>
                    <a:p>
                      <a:r>
                        <a:rPr lang="en-GB" sz="1400" b="0" dirty="0">
                          <a:effectLst/>
                          <a:latin typeface="Arial" panose="020B0604020202020204" pitchFamily="34" charset="0"/>
                          <a:ea typeface="Calibri" panose="020F0502020204030204" pitchFamily="34" charset="0"/>
                          <a:cs typeface="Arial" panose="020B0604020202020204" pitchFamily="34" charset="0"/>
                        </a:rPr>
                        <a:t>Ethical Hacking and Information Security Assessments</a:t>
                      </a:r>
                    </a:p>
                  </a:txBody>
                  <a:tcPr marL="59509" marR="59509" marT="0" marB="0"/>
                </a:tc>
                <a:tc>
                  <a:txBody>
                    <a:bodyPr/>
                    <a:lstStyle/>
                    <a:p>
                      <a:r>
                        <a:rPr lang="en-GB" sz="1400" b="0">
                          <a:effectLst/>
                          <a:latin typeface="Arial" panose="020B0604020202020204" pitchFamily="34" charset="0"/>
                          <a:ea typeface="Calibri" panose="020F0502020204030204" pitchFamily="34" charset="0"/>
                          <a:cs typeface="Arial" panose="020B0604020202020204" pitchFamily="34" charset="0"/>
                        </a:rPr>
                        <a:t>20</a:t>
                      </a:r>
                    </a:p>
                  </a:txBody>
                  <a:tcPr marL="59509" marR="59509" marT="0" marB="0"/>
                </a:tc>
                <a:tc>
                  <a:txBody>
                    <a:bodyPr/>
                    <a:lstStyle/>
                    <a:p>
                      <a:r>
                        <a:rPr lang="en-GB" sz="1400" kern="100" dirty="0">
                          <a:effectLst/>
                          <a:latin typeface="Arial" panose="020B0604020202020204" pitchFamily="34" charset="0"/>
                          <a:ea typeface="DengXian" panose="02010600030101010101" pitchFamily="2" charset="-122"/>
                          <a:cs typeface="Times New Roman" panose="02020603050405020304" pitchFamily="18" charset="0"/>
                        </a:rPr>
                        <a:t>100% Global Assignment</a:t>
                      </a:r>
                      <a:endParaRPr lang="en-GB" sz="1400" b="0" dirty="0">
                        <a:effectLst/>
                        <a:latin typeface="Arial" panose="020B0604020202020204" pitchFamily="34" charset="0"/>
                        <a:ea typeface="Calibri" panose="020F0502020204030204" pitchFamily="34" charset="0"/>
                        <a:cs typeface="Arial" panose="020B0604020202020204" pitchFamily="34" charset="0"/>
                      </a:endParaRPr>
                    </a:p>
                  </a:txBody>
                  <a:tcPr marL="59509" marR="59509" marT="0" marB="0"/>
                </a:tc>
                <a:tc>
                  <a:txBody>
                    <a:bodyPr/>
                    <a:lstStyle/>
                    <a:p>
                      <a:r>
                        <a:rPr lang="en-GB" sz="1400" b="0" dirty="0">
                          <a:effectLst/>
                          <a:latin typeface="Arial" panose="020B0604020202020204" pitchFamily="34" charset="0"/>
                          <a:ea typeface="Calibri" panose="020F0502020204030204" pitchFamily="34" charset="0"/>
                          <a:cs typeface="Arial" panose="020B0604020202020204" pitchFamily="34" charset="0"/>
                        </a:rPr>
                        <a:t>EC Council Unit</a:t>
                      </a:r>
                    </a:p>
                  </a:txBody>
                  <a:tcPr marL="59509" marR="59509" marT="0" marB="0"/>
                </a:tc>
                <a:extLst>
                  <a:ext uri="{0D108BD9-81ED-4DB2-BD59-A6C34878D82A}">
                    <a16:rowId xmlns:a16="http://schemas.microsoft.com/office/drawing/2014/main" val="2835790621"/>
                  </a:ext>
                </a:extLst>
              </a:tr>
              <a:tr h="331159">
                <a:tc>
                  <a:txBody>
                    <a:bodyPr/>
                    <a:lstStyle/>
                    <a:p>
                      <a:r>
                        <a:rPr lang="en-GB" sz="1400" b="0" dirty="0">
                          <a:effectLst/>
                          <a:latin typeface="Arial" panose="020B0604020202020204" pitchFamily="34" charset="0"/>
                          <a:ea typeface="Calibri" panose="020F0502020204030204" pitchFamily="34" charset="0"/>
                          <a:cs typeface="Arial" panose="020B0604020202020204" pitchFamily="34" charset="0"/>
                        </a:rPr>
                        <a:t>Network Security Threat and Defence Mechanism</a:t>
                      </a:r>
                    </a:p>
                  </a:txBody>
                  <a:tcPr marL="59509" marR="59509" marT="0" marB="0"/>
                </a:tc>
                <a:tc>
                  <a:txBody>
                    <a:bodyPr/>
                    <a:lstStyle/>
                    <a:p>
                      <a:r>
                        <a:rPr lang="en-GB" sz="1400" b="0" dirty="0">
                          <a:effectLst/>
                          <a:latin typeface="Arial" panose="020B0604020202020204" pitchFamily="34" charset="0"/>
                          <a:ea typeface="Calibri" panose="020F0502020204030204" pitchFamily="34" charset="0"/>
                          <a:cs typeface="Arial" panose="020B0604020202020204" pitchFamily="34" charset="0"/>
                        </a:rPr>
                        <a:t>20</a:t>
                      </a:r>
                    </a:p>
                  </a:txBody>
                  <a:tcPr marL="59509" marR="59509" marT="0" marB="0"/>
                </a:tc>
                <a:tc>
                  <a:txBody>
                    <a:bodyPr/>
                    <a:lstStyle/>
                    <a:p>
                      <a:r>
                        <a:rPr lang="en-GB" sz="1400" kern="100" dirty="0">
                          <a:effectLst/>
                          <a:latin typeface="Arial" panose="020B0604020202020204" pitchFamily="34" charset="0"/>
                          <a:ea typeface="DengXian" panose="02010600030101010101" pitchFamily="2" charset="-122"/>
                          <a:cs typeface="Times New Roman" panose="02020603050405020304" pitchFamily="18" charset="0"/>
                        </a:rPr>
                        <a:t>100% Global Assignment</a:t>
                      </a:r>
                      <a:endParaRPr lang="en-GB" sz="1400" b="0" dirty="0">
                        <a:effectLst/>
                        <a:latin typeface="Arial" panose="020B0604020202020204" pitchFamily="34" charset="0"/>
                        <a:ea typeface="Calibri" panose="020F0502020204030204" pitchFamily="34" charset="0"/>
                        <a:cs typeface="Arial" panose="020B0604020202020204" pitchFamily="34" charset="0"/>
                      </a:endParaRPr>
                    </a:p>
                  </a:txBody>
                  <a:tcPr marL="59509" marR="59509" marT="0" marB="0"/>
                </a:tc>
                <a:tc>
                  <a:txBody>
                    <a:bodyPr/>
                    <a:lstStyle/>
                    <a:p>
                      <a:r>
                        <a:rPr lang="en-GB" sz="1400" b="0" dirty="0">
                          <a:effectLst/>
                          <a:latin typeface="Arial" panose="020B0604020202020204" pitchFamily="34" charset="0"/>
                          <a:ea typeface="Calibri" panose="020F0502020204030204" pitchFamily="34" charset="0"/>
                          <a:cs typeface="Arial" panose="020B0604020202020204" pitchFamily="34" charset="0"/>
                        </a:rPr>
                        <a:t>EC Council Unit</a:t>
                      </a:r>
                    </a:p>
                  </a:txBody>
                  <a:tcPr marL="59509" marR="59509" marT="0" marB="0"/>
                </a:tc>
                <a:extLst>
                  <a:ext uri="{0D108BD9-81ED-4DB2-BD59-A6C34878D82A}">
                    <a16:rowId xmlns:a16="http://schemas.microsoft.com/office/drawing/2014/main" val="1743239029"/>
                  </a:ext>
                </a:extLst>
              </a:tr>
              <a:tr h="331159">
                <a:tc>
                  <a:txBody>
                    <a:bodyPr/>
                    <a:lstStyle/>
                    <a:p>
                      <a:r>
                        <a:rPr lang="en-GB" sz="1400" b="0" i="0" u="none" strike="noStrike" kern="1200" dirty="0">
                          <a:solidFill>
                            <a:schemeClr val="dk1"/>
                          </a:solidFill>
                          <a:effectLst/>
                          <a:latin typeface="Arial" panose="020B0604020202020204" pitchFamily="34" charset="0"/>
                          <a:ea typeface="+mn-ea"/>
                          <a:cs typeface="Arial" panose="020B0604020202020204" pitchFamily="34" charset="0"/>
                        </a:rPr>
                        <a:t>Principles of Business Operation</a:t>
                      </a:r>
                      <a:endParaRPr lang="en-GB" sz="1400" b="0" dirty="0">
                        <a:effectLst/>
                        <a:latin typeface="Arial" panose="020B0604020202020204" pitchFamily="34" charset="0"/>
                        <a:ea typeface="Calibri" panose="020F0502020204030204" pitchFamily="34" charset="0"/>
                        <a:cs typeface="Arial" panose="020B0604020202020204" pitchFamily="34" charset="0"/>
                      </a:endParaRPr>
                    </a:p>
                  </a:txBody>
                  <a:tcPr marL="59509" marR="59509" marT="0" marB="0"/>
                </a:tc>
                <a:tc>
                  <a:txBody>
                    <a:bodyPr/>
                    <a:lstStyle/>
                    <a:p>
                      <a:r>
                        <a:rPr lang="en-GB" sz="1400" b="0">
                          <a:effectLst/>
                          <a:latin typeface="Arial" panose="020B0604020202020204" pitchFamily="34" charset="0"/>
                          <a:ea typeface="Calibri" panose="020F0502020204030204" pitchFamily="34" charset="0"/>
                          <a:cs typeface="Arial" panose="020B0604020202020204" pitchFamily="34" charset="0"/>
                        </a:rPr>
                        <a:t>20</a:t>
                      </a:r>
                    </a:p>
                  </a:txBody>
                  <a:tcPr marL="59509" marR="59509" marT="0" marB="0"/>
                </a:tc>
                <a:tc>
                  <a:txBody>
                    <a:bodyPr/>
                    <a:lstStyle/>
                    <a:p>
                      <a:r>
                        <a:rPr lang="en-GB" sz="1400" kern="100" dirty="0">
                          <a:effectLst/>
                          <a:latin typeface="Arial" panose="020B0604020202020204" pitchFamily="34" charset="0"/>
                          <a:ea typeface="DengXian" panose="02010600030101010101" pitchFamily="2" charset="-122"/>
                          <a:cs typeface="Times New Roman" panose="02020603050405020304" pitchFamily="18" charset="0"/>
                        </a:rPr>
                        <a:t>100% Global Assignment</a:t>
                      </a:r>
                      <a:endParaRPr lang="en-GB" sz="1400" b="0" dirty="0">
                        <a:effectLst/>
                        <a:latin typeface="Arial" panose="020B0604020202020204" pitchFamily="34" charset="0"/>
                        <a:ea typeface="Calibri" panose="020F0502020204030204" pitchFamily="34" charset="0"/>
                        <a:cs typeface="Arial" panose="020B0604020202020204" pitchFamily="34" charset="0"/>
                      </a:endParaRPr>
                    </a:p>
                  </a:txBody>
                  <a:tcPr marL="59509" marR="59509"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dirty="0">
                          <a:effectLst/>
                          <a:latin typeface="Arial" panose="020B0604020202020204" pitchFamily="34" charset="0"/>
                          <a:ea typeface="Calibri" panose="020F0502020204030204" pitchFamily="34" charset="0"/>
                          <a:cs typeface="Arial" panose="020B0604020202020204" pitchFamily="34" charset="0"/>
                        </a:rPr>
                        <a:t>Existing Unit</a:t>
                      </a:r>
                    </a:p>
                  </a:txBody>
                  <a:tcPr marL="59509" marR="59509" marT="0" marB="0"/>
                </a:tc>
                <a:extLst>
                  <a:ext uri="{0D108BD9-81ED-4DB2-BD59-A6C34878D82A}">
                    <a16:rowId xmlns:a16="http://schemas.microsoft.com/office/drawing/2014/main" val="3761341027"/>
                  </a:ext>
                </a:extLst>
              </a:tr>
              <a:tr h="28745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i="0" u="none" strike="noStrike" kern="1200" dirty="0">
                          <a:solidFill>
                            <a:schemeClr val="dk1"/>
                          </a:solidFill>
                          <a:effectLst/>
                          <a:latin typeface="Arial" panose="020B0604020202020204" pitchFamily="34" charset="0"/>
                          <a:ea typeface="+mn-ea"/>
                          <a:cs typeface="Arial" panose="020B0604020202020204" pitchFamily="34" charset="0"/>
                        </a:rPr>
                        <a:t>Information Systems and Organisations</a:t>
                      </a:r>
                      <a:endParaRPr lang="en-GB" sz="1400" b="0" dirty="0">
                        <a:effectLst/>
                        <a:latin typeface="Arial" panose="020B0604020202020204" pitchFamily="34" charset="0"/>
                        <a:ea typeface="Calibri" panose="020F0502020204030204" pitchFamily="34" charset="0"/>
                        <a:cs typeface="Arial" panose="020B0604020202020204" pitchFamily="34" charset="0"/>
                      </a:endParaRPr>
                    </a:p>
                  </a:txBody>
                  <a:tcPr marL="59509" marR="59509" marT="0" marB="0"/>
                </a:tc>
                <a:tc>
                  <a:txBody>
                    <a:bodyPr/>
                    <a:lstStyle/>
                    <a:p>
                      <a:r>
                        <a:rPr lang="en-GB" sz="1400" b="0">
                          <a:effectLst/>
                          <a:latin typeface="Arial" panose="020B0604020202020204" pitchFamily="34" charset="0"/>
                          <a:ea typeface="Calibri" panose="020F0502020204030204" pitchFamily="34" charset="0"/>
                          <a:cs typeface="Arial" panose="020B0604020202020204" pitchFamily="34" charset="0"/>
                        </a:rPr>
                        <a:t>20</a:t>
                      </a:r>
                    </a:p>
                  </a:txBody>
                  <a:tcPr marL="59509" marR="59509" marT="0" marB="0"/>
                </a:tc>
                <a:tc>
                  <a:txBody>
                    <a:bodyPr/>
                    <a:lstStyle/>
                    <a:p>
                      <a:r>
                        <a:rPr lang="en-GB" sz="1400" kern="100" dirty="0">
                          <a:effectLst/>
                          <a:latin typeface="Arial" panose="020B0604020202020204" pitchFamily="34" charset="0"/>
                          <a:ea typeface="DengXian" panose="02010600030101010101" pitchFamily="2" charset="-122"/>
                          <a:cs typeface="Times New Roman" panose="02020603050405020304" pitchFamily="18" charset="0"/>
                        </a:rPr>
                        <a:t>100% Global Assignment</a:t>
                      </a:r>
                      <a:endParaRPr lang="en-GB" sz="1400" b="0" dirty="0">
                        <a:effectLst/>
                        <a:latin typeface="Arial" panose="020B0604020202020204" pitchFamily="34" charset="0"/>
                        <a:ea typeface="Calibri" panose="020F0502020204030204" pitchFamily="34" charset="0"/>
                        <a:cs typeface="Arial" panose="020B0604020202020204" pitchFamily="34" charset="0"/>
                      </a:endParaRPr>
                    </a:p>
                  </a:txBody>
                  <a:tcPr marL="59509" marR="59509"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dirty="0">
                          <a:effectLst/>
                          <a:latin typeface="Arial" panose="020B0604020202020204" pitchFamily="34" charset="0"/>
                          <a:ea typeface="Calibri" panose="020F0502020204030204" pitchFamily="34" charset="0"/>
                          <a:cs typeface="Arial" panose="020B0604020202020204" pitchFamily="34" charset="0"/>
                        </a:rPr>
                        <a:t>Existing Unit</a:t>
                      </a:r>
                    </a:p>
                  </a:txBody>
                  <a:tcPr marL="59509" marR="59509" marT="0" marB="0"/>
                </a:tc>
                <a:extLst>
                  <a:ext uri="{0D108BD9-81ED-4DB2-BD59-A6C34878D82A}">
                    <a16:rowId xmlns:a16="http://schemas.microsoft.com/office/drawing/2014/main" val="3293887265"/>
                  </a:ext>
                </a:extLst>
              </a:tr>
              <a:tr h="287452">
                <a:tc>
                  <a:txBody>
                    <a:bodyPr/>
                    <a:lstStyle/>
                    <a:p>
                      <a:r>
                        <a:rPr lang="en-GB" sz="1400" b="0" i="0" kern="1200" dirty="0">
                          <a:solidFill>
                            <a:schemeClr val="dk1"/>
                          </a:solidFill>
                          <a:effectLst/>
                          <a:latin typeface="Arial" panose="020B0604020202020204" pitchFamily="34" charset="0"/>
                          <a:ea typeface="+mn-ea"/>
                          <a:cs typeface="Arial" panose="020B0604020202020204" pitchFamily="34" charset="0"/>
                        </a:rPr>
                        <a:t>Business IT project</a:t>
                      </a:r>
                      <a:endParaRPr lang="en-GB" sz="1400" b="0" dirty="0">
                        <a:effectLst/>
                        <a:latin typeface="Arial" panose="020B0604020202020204" pitchFamily="34" charset="0"/>
                        <a:ea typeface="Calibri" panose="020F0502020204030204" pitchFamily="34" charset="0"/>
                        <a:cs typeface="Arial" panose="020B0604020202020204" pitchFamily="34" charset="0"/>
                      </a:endParaRPr>
                    </a:p>
                  </a:txBody>
                  <a:tcPr marL="59509" marR="59509" marT="0" marB="0"/>
                </a:tc>
                <a:tc>
                  <a:txBody>
                    <a:bodyPr/>
                    <a:lstStyle/>
                    <a:p>
                      <a:r>
                        <a:rPr lang="en-GB" sz="1400" b="0" dirty="0">
                          <a:effectLst/>
                          <a:latin typeface="Arial" panose="020B0604020202020204" pitchFamily="34" charset="0"/>
                          <a:ea typeface="Calibri" panose="020F0502020204030204" pitchFamily="34" charset="0"/>
                          <a:cs typeface="Arial" panose="020B0604020202020204" pitchFamily="34" charset="0"/>
                        </a:rPr>
                        <a:t>20</a:t>
                      </a:r>
                    </a:p>
                  </a:txBody>
                  <a:tcPr marL="59509" marR="59509" marT="0" marB="0"/>
                </a:tc>
                <a:tc>
                  <a:txBody>
                    <a:bodyPr/>
                    <a:lstStyle/>
                    <a:p>
                      <a:r>
                        <a:rPr lang="en-GB" sz="1400" kern="100" dirty="0">
                          <a:effectLst/>
                          <a:latin typeface="Arial" panose="020B0604020202020204" pitchFamily="34" charset="0"/>
                          <a:ea typeface="DengXian" panose="02010600030101010101" pitchFamily="2" charset="-122"/>
                          <a:cs typeface="Times New Roman" panose="02020603050405020304" pitchFamily="18" charset="0"/>
                        </a:rPr>
                        <a:t>100% Global Assignment</a:t>
                      </a:r>
                      <a:endParaRPr lang="en-GB" sz="1400" b="0" dirty="0">
                        <a:effectLst/>
                        <a:latin typeface="Arial" panose="020B0604020202020204" pitchFamily="34" charset="0"/>
                        <a:ea typeface="Calibri" panose="020F0502020204030204" pitchFamily="34" charset="0"/>
                        <a:cs typeface="Arial" panose="020B0604020202020204" pitchFamily="34" charset="0"/>
                      </a:endParaRPr>
                    </a:p>
                  </a:txBody>
                  <a:tcPr marL="59509" marR="59509" marT="0" marB="0"/>
                </a:tc>
                <a:tc>
                  <a:txBody>
                    <a:bodyPr/>
                    <a:lstStyle/>
                    <a:p>
                      <a:r>
                        <a:rPr lang="en-GB" sz="1400" b="0" dirty="0">
                          <a:effectLst/>
                          <a:latin typeface="Arial" panose="020B0604020202020204" pitchFamily="34" charset="0"/>
                          <a:ea typeface="Calibri" panose="020F0502020204030204" pitchFamily="34" charset="0"/>
                          <a:cs typeface="Arial" panose="020B0604020202020204" pitchFamily="34" charset="0"/>
                        </a:rPr>
                        <a:t>Content re-development and updated T&amp;L materials </a:t>
                      </a:r>
                    </a:p>
                  </a:txBody>
                  <a:tcPr marL="59509" marR="59509" marT="0" marB="0"/>
                </a:tc>
                <a:extLst>
                  <a:ext uri="{0D108BD9-81ED-4DB2-BD59-A6C34878D82A}">
                    <a16:rowId xmlns:a16="http://schemas.microsoft.com/office/drawing/2014/main" val="170707435"/>
                  </a:ext>
                </a:extLst>
              </a:tr>
              <a:tr h="287452">
                <a:tc>
                  <a:txBody>
                    <a:bodyPr/>
                    <a:lstStyle/>
                    <a:p>
                      <a:r>
                        <a:rPr lang="en-GB" sz="1400" b="0" dirty="0">
                          <a:effectLst/>
                          <a:latin typeface="Arial" panose="020B0604020202020204" pitchFamily="34" charset="0"/>
                          <a:ea typeface="Calibri" panose="020F0502020204030204" pitchFamily="34" charset="0"/>
                          <a:cs typeface="Arial" panose="020B0604020202020204" pitchFamily="34" charset="0"/>
                        </a:rPr>
                        <a:t>Computing Project </a:t>
                      </a:r>
                    </a:p>
                  </a:txBody>
                  <a:tcPr marL="59509" marR="59509" marT="0" marB="0"/>
                </a:tc>
                <a:tc>
                  <a:txBody>
                    <a:bodyPr/>
                    <a:lstStyle/>
                    <a:p>
                      <a:r>
                        <a:rPr lang="en-GB" sz="1400" b="0" dirty="0">
                          <a:effectLst/>
                          <a:latin typeface="Arial" panose="020B0604020202020204" pitchFamily="34" charset="0"/>
                          <a:ea typeface="Calibri" panose="020F0502020204030204" pitchFamily="34" charset="0"/>
                          <a:cs typeface="Arial" panose="020B0604020202020204" pitchFamily="34" charset="0"/>
                        </a:rPr>
                        <a:t>20</a:t>
                      </a:r>
                    </a:p>
                  </a:txBody>
                  <a:tcPr marL="59509" marR="59509" marT="0" marB="0"/>
                </a:tc>
                <a:tc>
                  <a:txBody>
                    <a:bodyPr/>
                    <a:lstStyle/>
                    <a:p>
                      <a:r>
                        <a:rPr lang="en-GB" sz="1400" kern="100" dirty="0">
                          <a:effectLst/>
                          <a:latin typeface="Arial" panose="020B0604020202020204" pitchFamily="34" charset="0"/>
                          <a:ea typeface="DengXian" panose="02010600030101010101" pitchFamily="2" charset="-122"/>
                          <a:cs typeface="Times New Roman" panose="02020603050405020304" pitchFamily="18" charset="0"/>
                        </a:rPr>
                        <a:t>100% Global Assignment</a:t>
                      </a:r>
                      <a:endParaRPr lang="en-GB" sz="1400" b="0" dirty="0">
                        <a:effectLst/>
                        <a:latin typeface="Arial" panose="020B0604020202020204" pitchFamily="34" charset="0"/>
                        <a:ea typeface="Calibri" panose="020F0502020204030204" pitchFamily="34" charset="0"/>
                        <a:cs typeface="Arial" panose="020B0604020202020204" pitchFamily="34" charset="0"/>
                      </a:endParaRPr>
                    </a:p>
                  </a:txBody>
                  <a:tcPr marL="59509" marR="59509" marT="0" marB="0"/>
                </a:tc>
                <a:tc>
                  <a:txBody>
                    <a:bodyPr/>
                    <a:lstStyle/>
                    <a:p>
                      <a:r>
                        <a:rPr lang="en-GB" sz="1400" b="0" dirty="0">
                          <a:effectLst/>
                          <a:latin typeface="Arial" panose="020B0604020202020204" pitchFamily="34" charset="0"/>
                          <a:ea typeface="Calibri" panose="020F0502020204030204" pitchFamily="34" charset="0"/>
                          <a:cs typeface="Arial" panose="020B0604020202020204" pitchFamily="34" charset="0"/>
                        </a:rPr>
                        <a:t>Content re-development and updated T&amp;L materials </a:t>
                      </a:r>
                    </a:p>
                  </a:txBody>
                  <a:tcPr marL="59509" marR="59509" marT="0" marB="0"/>
                </a:tc>
                <a:extLst>
                  <a:ext uri="{0D108BD9-81ED-4DB2-BD59-A6C34878D82A}">
                    <a16:rowId xmlns:a16="http://schemas.microsoft.com/office/drawing/2014/main" val="84146851"/>
                  </a:ext>
                </a:extLst>
              </a:tr>
              <a:tr h="28745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dirty="0">
                          <a:effectLst/>
                          <a:latin typeface="Arial" panose="020B0604020202020204" pitchFamily="34" charset="0"/>
                          <a:ea typeface="Calibri" panose="020F0502020204030204" pitchFamily="34" charset="0"/>
                          <a:cs typeface="Arial" panose="020B0604020202020204" pitchFamily="34" charset="0"/>
                        </a:rPr>
                        <a:t>Network Security and Cryptography </a:t>
                      </a:r>
                    </a:p>
                  </a:txBody>
                  <a:tcPr marL="59509" marR="59509" marT="0" marB="0"/>
                </a:tc>
                <a:tc>
                  <a:txBody>
                    <a:bodyPr/>
                    <a:lstStyle/>
                    <a:p>
                      <a:r>
                        <a:rPr lang="en-GB" sz="1400" b="0" dirty="0">
                          <a:effectLst/>
                          <a:latin typeface="Arial" panose="020B0604020202020204" pitchFamily="34" charset="0"/>
                          <a:ea typeface="Calibri" panose="020F0502020204030204" pitchFamily="34" charset="0"/>
                          <a:cs typeface="Arial" panose="020B0604020202020204" pitchFamily="34" charset="0"/>
                        </a:rPr>
                        <a:t>20</a:t>
                      </a:r>
                    </a:p>
                  </a:txBody>
                  <a:tcPr marL="59509" marR="59509" marT="0" marB="0"/>
                </a:tc>
                <a:tc>
                  <a:txBody>
                    <a:bodyPr/>
                    <a:lstStyle/>
                    <a:p>
                      <a:r>
                        <a:rPr lang="en-GB" sz="1400" kern="100" dirty="0">
                          <a:effectLst/>
                          <a:latin typeface="Arial" panose="020B0604020202020204" pitchFamily="34" charset="0"/>
                          <a:ea typeface="DengXian" panose="02010600030101010101" pitchFamily="2" charset="-122"/>
                          <a:cs typeface="Times New Roman" panose="02020603050405020304" pitchFamily="18" charset="0"/>
                        </a:rPr>
                        <a:t>60% Global Assignment + 40% Global Exam </a:t>
                      </a:r>
                      <a:endParaRPr lang="en-GB" sz="1400" b="0" dirty="0">
                        <a:effectLst/>
                        <a:latin typeface="Arial" panose="020B0604020202020204" pitchFamily="34" charset="0"/>
                        <a:ea typeface="Calibri" panose="020F0502020204030204" pitchFamily="34" charset="0"/>
                        <a:cs typeface="Arial" panose="020B0604020202020204" pitchFamily="34" charset="0"/>
                      </a:endParaRPr>
                    </a:p>
                  </a:txBody>
                  <a:tcPr marL="59509" marR="59509" marT="0" marB="0"/>
                </a:tc>
                <a:tc>
                  <a:txBody>
                    <a:bodyPr/>
                    <a:lstStyle/>
                    <a:p>
                      <a:r>
                        <a:rPr lang="en-GB" sz="1400" b="0" dirty="0">
                          <a:effectLst/>
                          <a:latin typeface="Arial" panose="020B0604020202020204" pitchFamily="34" charset="0"/>
                          <a:ea typeface="Calibri" panose="020F0502020204030204" pitchFamily="34" charset="0"/>
                          <a:cs typeface="Arial" panose="020B0604020202020204" pitchFamily="34" charset="0"/>
                        </a:rPr>
                        <a:t>Content re-development and updated T&amp;L materials </a:t>
                      </a:r>
                    </a:p>
                  </a:txBody>
                  <a:tcPr marL="59509" marR="59509" marT="0" marB="0"/>
                </a:tc>
                <a:extLst>
                  <a:ext uri="{0D108BD9-81ED-4DB2-BD59-A6C34878D82A}">
                    <a16:rowId xmlns:a16="http://schemas.microsoft.com/office/drawing/2014/main" val="1216293716"/>
                  </a:ext>
                </a:extLst>
              </a:tr>
            </a:tbl>
          </a:graphicData>
        </a:graphic>
      </p:graphicFrame>
    </p:spTree>
    <p:extLst>
      <p:ext uri="{BB962C8B-B14F-4D97-AF65-F5344CB8AC3E}">
        <p14:creationId xmlns:p14="http://schemas.microsoft.com/office/powerpoint/2010/main" val="651093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6845911-1005-8104-66DA-2AA358A38C1D}"/>
              </a:ext>
            </a:extLst>
          </p:cNvPr>
          <p:cNvSpPr txBox="1"/>
          <p:nvPr/>
        </p:nvSpPr>
        <p:spPr>
          <a:xfrm>
            <a:off x="139700" y="417610"/>
            <a:ext cx="10388600" cy="646331"/>
          </a:xfrm>
          <a:prstGeom prst="rect">
            <a:avLst/>
          </a:prstGeom>
          <a:noFill/>
        </p:spPr>
        <p:txBody>
          <a:bodyPr wrap="square" lIns="91440" tIns="45720" rIns="91440" bIns="45720" rtlCol="0" anchor="t">
            <a:spAutoFit/>
          </a:bodyPr>
          <a:lstStyle/>
          <a:p>
            <a:r>
              <a:rPr lang="en-ZA" sz="3600" b="1" dirty="0">
                <a:solidFill>
                  <a:srgbClr val="012169"/>
                </a:solidFill>
                <a:latin typeface="Arial"/>
                <a:cs typeface="Calibri"/>
              </a:rPr>
              <a:t>Student Progressions:</a:t>
            </a:r>
          </a:p>
        </p:txBody>
      </p:sp>
      <p:sp>
        <p:nvSpPr>
          <p:cNvPr id="4" name="Content Placeholder 3">
            <a:extLst>
              <a:ext uri="{FF2B5EF4-FFF2-40B4-BE49-F238E27FC236}">
                <a16:creationId xmlns:a16="http://schemas.microsoft.com/office/drawing/2014/main" id="{C98ECAB8-FB04-403E-DC34-5F795DC4C498}"/>
              </a:ext>
            </a:extLst>
          </p:cNvPr>
          <p:cNvSpPr txBox="1">
            <a:spLocks/>
          </p:cNvSpPr>
          <p:nvPr/>
        </p:nvSpPr>
        <p:spPr>
          <a:xfrm>
            <a:off x="532182" y="1610325"/>
            <a:ext cx="10388600" cy="4146698"/>
          </a:xfr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600" dirty="0">
                <a:solidFill>
                  <a:srgbClr val="012169"/>
                </a:solidFill>
                <a:latin typeface="Arial" panose="020B0604020202020204" pitchFamily="34" charset="0"/>
                <a:cs typeface="Arial" panose="020B0604020202020204" pitchFamily="34" charset="0"/>
              </a:rPr>
              <a:t>The L5DC and L5DC BM qualification allows entry onto NCC Education’s final year top-up qualifications in Computing (further entry requirements may apply), or to a third year of many UK university degree courses, or enables you to pursue a career in the IT industry.</a:t>
            </a:r>
          </a:p>
          <a:p>
            <a:pPr marL="0" indent="0">
              <a:buFont typeface="Arial" panose="020B0604020202020204" pitchFamily="34" charset="0"/>
              <a:buNone/>
            </a:pPr>
            <a:endParaRPr lang="en-GB" sz="1600" dirty="0">
              <a:solidFill>
                <a:srgbClr val="012169"/>
              </a:solidFill>
              <a:latin typeface="Arial" panose="020B0604020202020204" pitchFamily="34" charset="0"/>
              <a:cs typeface="Arial" panose="020B0604020202020204" pitchFamily="34" charset="0"/>
            </a:endParaRPr>
          </a:p>
          <a:p>
            <a:r>
              <a:rPr lang="en-GB" sz="1600" dirty="0">
                <a:solidFill>
                  <a:srgbClr val="012169"/>
                </a:solidFill>
                <a:latin typeface="Arial" panose="020B0604020202020204" pitchFamily="34" charset="0"/>
                <a:cs typeface="Arial" panose="020B0604020202020204" pitchFamily="34" charset="0"/>
              </a:rPr>
              <a:t>The L5DC CS qualification allows entry onto NCC Education’s final year top-up in Cyber Security and Networking. </a:t>
            </a:r>
          </a:p>
          <a:p>
            <a:endParaRPr lang="en-GB" sz="1600" dirty="0">
              <a:solidFill>
                <a:srgbClr val="012169"/>
              </a:solidFill>
            </a:endParaRPr>
          </a:p>
          <a:p>
            <a:endParaRPr lang="en-GB" sz="1600" dirty="0">
              <a:solidFill>
                <a:srgbClr val="012169"/>
              </a:solidFill>
            </a:endParaRPr>
          </a:p>
          <a:p>
            <a:endParaRPr lang="en-GB" sz="1600" dirty="0">
              <a:solidFill>
                <a:srgbClr val="012169"/>
              </a:solidFill>
            </a:endParaRPr>
          </a:p>
        </p:txBody>
      </p:sp>
      <p:pic>
        <p:nvPicPr>
          <p:cNvPr id="6" name="Picture 5" descr="A blue and white graphic of a paper on a computer screen&#10;&#10;Description automatically generated">
            <a:extLst>
              <a:ext uri="{FF2B5EF4-FFF2-40B4-BE49-F238E27FC236}">
                <a16:creationId xmlns:a16="http://schemas.microsoft.com/office/drawing/2014/main" id="{669F7559-6646-3702-EE0C-8696A59E59B5}"/>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9756904" y="4083797"/>
            <a:ext cx="2327755" cy="2327755"/>
          </a:xfrm>
          <a:prstGeom prst="rect">
            <a:avLst/>
          </a:prstGeom>
        </p:spPr>
      </p:pic>
    </p:spTree>
    <p:extLst>
      <p:ext uri="{BB962C8B-B14F-4D97-AF65-F5344CB8AC3E}">
        <p14:creationId xmlns:p14="http://schemas.microsoft.com/office/powerpoint/2010/main" val="31778434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3">
            <a:extLst>
              <a:ext uri="{FF2B5EF4-FFF2-40B4-BE49-F238E27FC236}">
                <a16:creationId xmlns:a16="http://schemas.microsoft.com/office/drawing/2014/main" id="{89395679-A004-55AE-B039-D60594B6623C}"/>
              </a:ext>
            </a:extLst>
          </p:cNvPr>
          <p:cNvSpPr txBox="1">
            <a:spLocks/>
          </p:cNvSpPr>
          <p:nvPr/>
        </p:nvSpPr>
        <p:spPr>
          <a:xfrm>
            <a:off x="532182" y="1610325"/>
            <a:ext cx="10388600" cy="4146698"/>
          </a:xfr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GB" sz="2800" b="0" i="0" u="none" strike="noStrike" kern="1200" cap="none" spc="0" normalizeH="0" baseline="0" noProof="0" dirty="0">
              <a:ln>
                <a:noFill/>
              </a:ln>
              <a:solidFill>
                <a:srgbClr val="000000"/>
              </a:solidFill>
              <a:effectLst/>
              <a:uLnTx/>
              <a:uFillTx/>
              <a:latin typeface="Times New Roman" panose="020206030504050203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GB" sz="2800" b="0" i="0" u="none" strike="noStrike" kern="1200" cap="none" spc="0" normalizeH="0" baseline="0" noProof="0" dirty="0">
              <a:ln>
                <a:noFill/>
              </a:ln>
              <a:solidFill>
                <a:srgbClr val="000000"/>
              </a:solidFill>
              <a:effectLst/>
              <a:uLnTx/>
              <a:uFillTx/>
              <a:latin typeface="Times New Roman" panose="020206030504050203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GB" sz="2800" b="0" i="0" u="none" strike="noStrike" kern="1200" cap="none" spc="0" normalizeH="0" baseline="0" noProof="0" dirty="0">
              <a:ln>
                <a:noFill/>
              </a:ln>
              <a:solidFill>
                <a:srgbClr val="000000"/>
              </a:solidFill>
              <a:effectLst/>
              <a:uLnTx/>
              <a:uFillTx/>
              <a:latin typeface="Times New Roman" panose="02020603050405020304"/>
              <a:ea typeface="+mn-ea"/>
              <a:cs typeface="+mn-cs"/>
            </a:endParaRPr>
          </a:p>
        </p:txBody>
      </p:sp>
      <p:sp>
        <p:nvSpPr>
          <p:cNvPr id="4" name="TextBox 3">
            <a:extLst>
              <a:ext uri="{FF2B5EF4-FFF2-40B4-BE49-F238E27FC236}">
                <a16:creationId xmlns:a16="http://schemas.microsoft.com/office/drawing/2014/main" id="{73DCDA4C-0AEC-DBA6-20F0-9114305E3926}"/>
              </a:ext>
            </a:extLst>
          </p:cNvPr>
          <p:cNvSpPr txBox="1"/>
          <p:nvPr/>
        </p:nvSpPr>
        <p:spPr>
          <a:xfrm>
            <a:off x="139700" y="417610"/>
            <a:ext cx="10388600" cy="646331"/>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ZA" sz="3600" b="1" i="0" u="none" strike="noStrike" kern="1200" cap="none" spc="0" normalizeH="0" baseline="0" noProof="0" dirty="0">
                <a:ln>
                  <a:noFill/>
                </a:ln>
                <a:solidFill>
                  <a:srgbClr val="012169"/>
                </a:solidFill>
                <a:effectLst/>
                <a:uLnTx/>
                <a:uFillTx/>
                <a:latin typeface="Arial"/>
                <a:ea typeface="+mn-ea"/>
                <a:cs typeface="Calibri"/>
              </a:rPr>
              <a:t>Transition to the new specifications:</a:t>
            </a:r>
          </a:p>
        </p:txBody>
      </p:sp>
      <p:sp>
        <p:nvSpPr>
          <p:cNvPr id="5" name="TextBox 4">
            <a:extLst>
              <a:ext uri="{FF2B5EF4-FFF2-40B4-BE49-F238E27FC236}">
                <a16:creationId xmlns:a16="http://schemas.microsoft.com/office/drawing/2014/main" id="{4B8FF5B7-768C-3B8D-B3B7-7C69406F8347}"/>
              </a:ext>
            </a:extLst>
          </p:cNvPr>
          <p:cNvSpPr txBox="1"/>
          <p:nvPr/>
        </p:nvSpPr>
        <p:spPr>
          <a:xfrm>
            <a:off x="532181" y="1850571"/>
            <a:ext cx="9874561" cy="2805320"/>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sz="2000" dirty="0">
                <a:solidFill>
                  <a:srgbClr val="002463"/>
                </a:solidFill>
                <a:latin typeface="+mj-lt"/>
              </a:rPr>
              <a:t>12 months transition from the 1</a:t>
            </a:r>
            <a:r>
              <a:rPr lang="en-US" sz="2000" baseline="30000" dirty="0">
                <a:solidFill>
                  <a:srgbClr val="002463"/>
                </a:solidFill>
                <a:latin typeface="+mj-lt"/>
              </a:rPr>
              <a:t>st</a:t>
            </a:r>
            <a:r>
              <a:rPr lang="en-US" sz="2000" dirty="0">
                <a:solidFill>
                  <a:srgbClr val="002463"/>
                </a:solidFill>
                <a:latin typeface="+mj-lt"/>
              </a:rPr>
              <a:t> March 2024</a:t>
            </a:r>
          </a:p>
          <a:p>
            <a:pPr marL="285750" indent="-285750">
              <a:lnSpc>
                <a:spcPct val="150000"/>
              </a:lnSpc>
              <a:buFont typeface="Arial" panose="020B0604020202020204" pitchFamily="34" charset="0"/>
              <a:buChar char="•"/>
            </a:pPr>
            <a:r>
              <a:rPr lang="en-US" sz="2000" dirty="0">
                <a:solidFill>
                  <a:srgbClr val="002463"/>
                </a:solidFill>
                <a:latin typeface="+mj-lt"/>
              </a:rPr>
              <a:t>Operation end date current specifications will be 28</a:t>
            </a:r>
            <a:r>
              <a:rPr lang="en-US" sz="2000" baseline="30000" dirty="0">
                <a:solidFill>
                  <a:srgbClr val="002463"/>
                </a:solidFill>
                <a:latin typeface="+mj-lt"/>
              </a:rPr>
              <a:t>th</a:t>
            </a:r>
            <a:r>
              <a:rPr lang="en-US" sz="2000" dirty="0">
                <a:solidFill>
                  <a:srgbClr val="002463"/>
                </a:solidFill>
                <a:latin typeface="+mj-lt"/>
              </a:rPr>
              <a:t> February 2025</a:t>
            </a:r>
          </a:p>
          <a:p>
            <a:pPr marL="285750" indent="-285750">
              <a:lnSpc>
                <a:spcPct val="150000"/>
              </a:lnSpc>
              <a:buFont typeface="Arial" panose="020B0604020202020204" pitchFamily="34" charset="0"/>
              <a:buChar char="•"/>
            </a:pPr>
            <a:r>
              <a:rPr lang="en-US" sz="2000" dirty="0">
                <a:solidFill>
                  <a:srgbClr val="002463"/>
                </a:solidFill>
                <a:latin typeface="+mj-lt"/>
              </a:rPr>
              <a:t>Last assessment cycle – Winter 2027 (including re-sits)</a:t>
            </a:r>
          </a:p>
          <a:p>
            <a:pPr marL="285750" indent="-285750">
              <a:lnSpc>
                <a:spcPct val="150000"/>
              </a:lnSpc>
              <a:buFont typeface="Arial" panose="020B0604020202020204" pitchFamily="34" charset="0"/>
              <a:buChar char="•"/>
            </a:pPr>
            <a:r>
              <a:rPr lang="en-US" sz="2000" dirty="0">
                <a:solidFill>
                  <a:srgbClr val="002463"/>
                </a:solidFill>
                <a:latin typeface="+mj-lt"/>
              </a:rPr>
              <a:t>No in year transfer</a:t>
            </a:r>
          </a:p>
          <a:p>
            <a:pPr marL="285750" indent="-285750">
              <a:lnSpc>
                <a:spcPct val="150000"/>
              </a:lnSpc>
              <a:buFont typeface="Arial" panose="020B0604020202020204" pitchFamily="34" charset="0"/>
              <a:buChar char="•"/>
            </a:pPr>
            <a:r>
              <a:rPr lang="en-US" sz="2000" dirty="0">
                <a:solidFill>
                  <a:srgbClr val="002463"/>
                </a:solidFill>
                <a:latin typeface="+mj-lt"/>
              </a:rPr>
              <a:t>Progressions</a:t>
            </a:r>
          </a:p>
          <a:p>
            <a:pPr marL="285750" indent="-285750">
              <a:lnSpc>
                <a:spcPct val="150000"/>
              </a:lnSpc>
              <a:buFont typeface="Arial" panose="020B0604020202020204" pitchFamily="34" charset="0"/>
              <a:buChar char="•"/>
            </a:pPr>
            <a:endParaRPr lang="en-GB" sz="2000" dirty="0">
              <a:solidFill>
                <a:srgbClr val="002463"/>
              </a:solidFill>
              <a:latin typeface="+mj-lt"/>
            </a:endParaRPr>
          </a:p>
        </p:txBody>
      </p:sp>
      <p:pic>
        <p:nvPicPr>
          <p:cNvPr id="7" name="Picture 6" descr="A blue circle with arrows pointing to the center&#10;&#10;Description automatically generated">
            <a:extLst>
              <a:ext uri="{FF2B5EF4-FFF2-40B4-BE49-F238E27FC236}">
                <a16:creationId xmlns:a16="http://schemas.microsoft.com/office/drawing/2014/main" id="{0096B075-F263-191D-B218-75E4C91F0C2C}"/>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8164285" y="3429000"/>
            <a:ext cx="3712369" cy="3712369"/>
          </a:xfrm>
          <a:prstGeom prst="rect">
            <a:avLst/>
          </a:prstGeom>
        </p:spPr>
      </p:pic>
    </p:spTree>
    <p:extLst>
      <p:ext uri="{BB962C8B-B14F-4D97-AF65-F5344CB8AC3E}">
        <p14:creationId xmlns:p14="http://schemas.microsoft.com/office/powerpoint/2010/main" val="21453777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3">
            <a:extLst>
              <a:ext uri="{FF2B5EF4-FFF2-40B4-BE49-F238E27FC236}">
                <a16:creationId xmlns:a16="http://schemas.microsoft.com/office/drawing/2014/main" id="{1980FEFB-CDB2-6727-CC8E-53C9CD1D592A}"/>
              </a:ext>
            </a:extLst>
          </p:cNvPr>
          <p:cNvSpPr txBox="1">
            <a:spLocks/>
          </p:cNvSpPr>
          <p:nvPr/>
        </p:nvSpPr>
        <p:spPr>
          <a:xfrm>
            <a:off x="532182" y="1610325"/>
            <a:ext cx="10388600" cy="4146698"/>
          </a:xfr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auto" latinLnBrk="0" hangingPunct="1">
              <a:lnSpc>
                <a:spcPct val="107000"/>
              </a:lnSpc>
              <a:spcBef>
                <a:spcPts val="1000"/>
              </a:spcBef>
              <a:spcAft>
                <a:spcPts val="0"/>
              </a:spcAft>
              <a:buClrTx/>
              <a:buSzTx/>
              <a:buFont typeface="Symbol" panose="05050102010706020507" pitchFamily="18" charset="2"/>
              <a:buChar char=""/>
              <a:tabLst/>
              <a:defRPr/>
            </a:pPr>
            <a:r>
              <a:rPr kumimoji="0" lang="en-GB" sz="2000" b="0" i="0" u="none" strike="noStrike" kern="100" cap="none" spc="0" normalizeH="0" baseline="0" noProof="0" dirty="0">
                <a:ln>
                  <a:noFill/>
                </a:ln>
                <a:solidFill>
                  <a:srgbClr val="002463"/>
                </a:solidFill>
                <a:effectLst/>
                <a:uLnTx/>
                <a:uFillTx/>
                <a:latin typeface="Arial" panose="020B0604020202020204" pitchFamily="34" charset="0"/>
                <a:ea typeface="Calibri" panose="020F0502020204030204" pitchFamily="34" charset="0"/>
                <a:cs typeface="Arial" panose="020B0604020202020204" pitchFamily="34" charset="0"/>
              </a:rPr>
              <a:t>From the 1</a:t>
            </a:r>
            <a:r>
              <a:rPr kumimoji="0" lang="en-GB" sz="2000" b="0" i="0" u="none" strike="noStrike" kern="100" cap="none" spc="0" normalizeH="0" baseline="30000" noProof="0" dirty="0">
                <a:ln>
                  <a:noFill/>
                </a:ln>
                <a:solidFill>
                  <a:srgbClr val="002463"/>
                </a:solidFill>
                <a:effectLst/>
                <a:uLnTx/>
                <a:uFillTx/>
                <a:latin typeface="Arial" panose="020B0604020202020204" pitchFamily="34" charset="0"/>
                <a:ea typeface="Calibri" panose="020F0502020204030204" pitchFamily="34" charset="0"/>
                <a:cs typeface="Arial" panose="020B0604020202020204" pitchFamily="34" charset="0"/>
              </a:rPr>
              <a:t>st</a:t>
            </a:r>
            <a:r>
              <a:rPr kumimoji="0" lang="en-GB" sz="2000" b="0" i="0" u="none" strike="noStrike" kern="100" cap="none" spc="0" normalizeH="0" baseline="0" noProof="0" dirty="0">
                <a:ln>
                  <a:noFill/>
                </a:ln>
                <a:solidFill>
                  <a:srgbClr val="002463"/>
                </a:solidFill>
                <a:effectLst/>
                <a:uLnTx/>
                <a:uFillTx/>
                <a:latin typeface="Arial" panose="020B0604020202020204" pitchFamily="34" charset="0"/>
                <a:ea typeface="Calibri" panose="020F0502020204030204" pitchFamily="34" charset="0"/>
                <a:cs typeface="Arial" panose="020B0604020202020204" pitchFamily="34" charset="0"/>
              </a:rPr>
              <a:t> February 2024 centres will be able to access the VLE with the following resources available:</a:t>
            </a:r>
          </a:p>
          <a:p>
            <a:pPr marL="0" marR="0" lvl="0" indent="0" algn="l" defTabSz="914400" rtl="0" eaLnBrk="1" fontAlgn="auto" latinLnBrk="0" hangingPunct="1">
              <a:lnSpc>
                <a:spcPct val="107000"/>
              </a:lnSpc>
              <a:spcBef>
                <a:spcPts val="1000"/>
              </a:spcBef>
              <a:spcAft>
                <a:spcPts val="0"/>
              </a:spcAft>
              <a:buClrTx/>
              <a:buSzTx/>
              <a:buFont typeface="Arial" panose="020B0604020202020204" pitchFamily="34" charset="0"/>
              <a:buNone/>
              <a:tabLst/>
              <a:defRPr/>
            </a:pPr>
            <a:endParaRPr kumimoji="0" lang="en-GB" sz="2000" b="0" i="0" u="none" strike="noStrike" kern="100" cap="none" spc="0" normalizeH="0" baseline="0" noProof="0" dirty="0">
              <a:ln>
                <a:noFill/>
              </a:ln>
              <a:solidFill>
                <a:srgbClr val="002463"/>
              </a:solidFill>
              <a:effectLst/>
              <a:uLnTx/>
              <a:uFillTx/>
              <a:latin typeface="Arial" panose="020B0604020202020204" pitchFamily="34" charset="0"/>
              <a:ea typeface="Calibri" panose="020F0502020204030204" pitchFamily="34" charset="0"/>
              <a:cs typeface="Arial" panose="020B0604020202020204" pitchFamily="34" charset="0"/>
            </a:endParaRPr>
          </a:p>
          <a:p>
            <a:pPr marL="800100" marR="0" lvl="1" indent="-342900" algn="l" defTabSz="914400" rtl="0" eaLnBrk="1" fontAlgn="auto" latinLnBrk="0" hangingPunct="1">
              <a:lnSpc>
                <a:spcPct val="107000"/>
              </a:lnSpc>
              <a:spcBef>
                <a:spcPts val="500"/>
              </a:spcBef>
              <a:spcAft>
                <a:spcPts val="0"/>
              </a:spcAft>
              <a:buClrTx/>
              <a:buSzTx/>
              <a:buFont typeface="Symbol" panose="05050102010706020507" pitchFamily="18" charset="2"/>
              <a:buChar char=""/>
              <a:tabLst/>
              <a:defRPr/>
            </a:pPr>
            <a:r>
              <a:rPr kumimoji="0" lang="en-GB" sz="2000" b="0" i="0" u="none" strike="noStrike" kern="100" cap="none" spc="0" normalizeH="0" baseline="0" noProof="0" dirty="0">
                <a:ln>
                  <a:noFill/>
                </a:ln>
                <a:solidFill>
                  <a:srgbClr val="002463"/>
                </a:solidFill>
                <a:effectLst/>
                <a:uLnTx/>
                <a:uFillTx/>
                <a:latin typeface="Arial" panose="020B0604020202020204" pitchFamily="34" charset="0"/>
                <a:ea typeface="Calibri" panose="020F0502020204030204" pitchFamily="34" charset="0"/>
                <a:cs typeface="Arial" panose="020B0604020202020204" pitchFamily="34" charset="0"/>
              </a:rPr>
              <a:t>Entry criteria guidance </a:t>
            </a:r>
          </a:p>
          <a:p>
            <a:pPr marL="800100" marR="0" lvl="1" indent="-342900" algn="l" defTabSz="914400" rtl="0" eaLnBrk="1" fontAlgn="auto" latinLnBrk="0" hangingPunct="1">
              <a:lnSpc>
                <a:spcPct val="107000"/>
              </a:lnSpc>
              <a:spcBef>
                <a:spcPts val="500"/>
              </a:spcBef>
              <a:spcAft>
                <a:spcPts val="0"/>
              </a:spcAft>
              <a:buClrTx/>
              <a:buSzTx/>
              <a:buFont typeface="Symbol" panose="05050102010706020507" pitchFamily="18" charset="2"/>
              <a:buChar char=""/>
              <a:tabLst/>
              <a:defRPr/>
            </a:pPr>
            <a:r>
              <a:rPr kumimoji="0" lang="en-GB" sz="2000" b="0" i="0" u="none" strike="noStrike" kern="100" cap="none" spc="0" normalizeH="0" baseline="0" noProof="0" dirty="0">
                <a:ln>
                  <a:noFill/>
                </a:ln>
                <a:solidFill>
                  <a:srgbClr val="002463"/>
                </a:solidFill>
                <a:effectLst/>
                <a:uLnTx/>
                <a:uFillTx/>
                <a:latin typeface="Arial" panose="020B0604020202020204" pitchFamily="34" charset="0"/>
                <a:ea typeface="Calibri" panose="020F0502020204030204" pitchFamily="34" charset="0"/>
                <a:cs typeface="Arial" panose="020B0604020202020204" pitchFamily="34" charset="0"/>
              </a:rPr>
              <a:t>Transition guide – moving specification </a:t>
            </a:r>
          </a:p>
          <a:p>
            <a:pPr marL="800100" marR="0" lvl="1" indent="-342900" algn="l" defTabSz="914400" rtl="0" eaLnBrk="1" fontAlgn="auto" latinLnBrk="0" hangingPunct="1">
              <a:lnSpc>
                <a:spcPct val="107000"/>
              </a:lnSpc>
              <a:spcBef>
                <a:spcPts val="500"/>
              </a:spcBef>
              <a:spcAft>
                <a:spcPts val="0"/>
              </a:spcAft>
              <a:buClrTx/>
              <a:buSzTx/>
              <a:buFont typeface="Symbol" panose="05050102010706020507" pitchFamily="18" charset="2"/>
              <a:buChar char=""/>
              <a:tabLst/>
              <a:defRPr/>
            </a:pPr>
            <a:r>
              <a:rPr kumimoji="0" lang="en-GB" sz="2000" b="0" i="0" u="none" strike="noStrike" kern="100" cap="none" spc="0" normalizeH="0" baseline="0" noProof="0" dirty="0">
                <a:ln>
                  <a:noFill/>
                </a:ln>
                <a:solidFill>
                  <a:srgbClr val="002463"/>
                </a:solidFill>
                <a:effectLst/>
                <a:uLnTx/>
                <a:uFillTx/>
                <a:latin typeface="Arial" panose="020B0604020202020204" pitchFamily="34" charset="0"/>
                <a:ea typeface="Calibri" panose="020F0502020204030204" pitchFamily="34" charset="0"/>
                <a:cs typeface="Arial" panose="020B0604020202020204" pitchFamily="34" charset="0"/>
              </a:rPr>
              <a:t>Key dates</a:t>
            </a:r>
          </a:p>
          <a:p>
            <a:pPr marL="800100" marR="0" lvl="1" indent="-342900" algn="l" defTabSz="914400" rtl="0" eaLnBrk="1" fontAlgn="auto" latinLnBrk="0" hangingPunct="1">
              <a:lnSpc>
                <a:spcPct val="107000"/>
              </a:lnSpc>
              <a:spcBef>
                <a:spcPts val="500"/>
              </a:spcBef>
              <a:spcAft>
                <a:spcPts val="0"/>
              </a:spcAft>
              <a:buClrTx/>
              <a:buSzTx/>
              <a:buFont typeface="Symbol" panose="05050102010706020507" pitchFamily="18" charset="2"/>
              <a:buChar char=""/>
              <a:tabLst/>
              <a:defRPr/>
            </a:pPr>
            <a:r>
              <a:rPr kumimoji="0" lang="en-GB" sz="2000" b="0" i="0" u="none" strike="noStrike" kern="100" cap="none" spc="0" normalizeH="0" baseline="0" noProof="0" dirty="0">
                <a:ln>
                  <a:noFill/>
                </a:ln>
                <a:solidFill>
                  <a:srgbClr val="002463"/>
                </a:solidFill>
                <a:effectLst/>
                <a:uLnTx/>
                <a:uFillTx/>
                <a:latin typeface="Arial" panose="020B0604020202020204" pitchFamily="34" charset="0"/>
                <a:ea typeface="Calibri" panose="020F0502020204030204" pitchFamily="34" charset="0"/>
                <a:cs typeface="Arial" panose="020B0604020202020204" pitchFamily="34" charset="0"/>
              </a:rPr>
              <a:t>Activity schedule updates for the remainder of 2024</a:t>
            </a:r>
          </a:p>
          <a:p>
            <a:pPr marL="800100" marR="0" lvl="1" indent="-342900" algn="l" defTabSz="914400" rtl="0" eaLnBrk="1" fontAlgn="auto" latinLnBrk="0" hangingPunct="1">
              <a:lnSpc>
                <a:spcPct val="107000"/>
              </a:lnSpc>
              <a:spcBef>
                <a:spcPts val="500"/>
              </a:spcBef>
              <a:spcAft>
                <a:spcPts val="0"/>
              </a:spcAft>
              <a:buClrTx/>
              <a:buSzTx/>
              <a:buFont typeface="Symbol" panose="05050102010706020507" pitchFamily="18" charset="2"/>
              <a:buChar char=""/>
              <a:tabLst/>
              <a:defRPr/>
            </a:pPr>
            <a:r>
              <a:rPr kumimoji="0" lang="en-GB" sz="2000" b="0" i="0" u="none" strike="noStrike" kern="100" cap="none" spc="0" normalizeH="0" baseline="0" noProof="0" dirty="0">
                <a:ln>
                  <a:noFill/>
                </a:ln>
                <a:solidFill>
                  <a:srgbClr val="002463"/>
                </a:solidFill>
                <a:effectLst/>
                <a:uLnTx/>
                <a:uFillTx/>
                <a:latin typeface="Arial" panose="020B0604020202020204" pitchFamily="34" charset="0"/>
                <a:ea typeface="Calibri" panose="020F0502020204030204" pitchFamily="34" charset="0"/>
                <a:cs typeface="Arial" panose="020B0604020202020204" pitchFamily="34" charset="0"/>
              </a:rPr>
              <a:t>Links to support and training</a:t>
            </a:r>
          </a:p>
          <a:p>
            <a:pPr marL="800100" marR="0" lvl="1" indent="-342900" algn="l" defTabSz="914400" rtl="0" eaLnBrk="1" fontAlgn="auto" latinLnBrk="0" hangingPunct="1">
              <a:lnSpc>
                <a:spcPct val="107000"/>
              </a:lnSpc>
              <a:spcBef>
                <a:spcPts val="500"/>
              </a:spcBef>
              <a:spcAft>
                <a:spcPts val="0"/>
              </a:spcAft>
              <a:buClrTx/>
              <a:buSzTx/>
              <a:buFont typeface="Symbol" panose="05050102010706020507" pitchFamily="18" charset="2"/>
              <a:buChar char=""/>
              <a:tabLst/>
              <a:defRPr/>
            </a:pPr>
            <a:endParaRPr kumimoji="0" lang="en-GB" sz="2000" b="0" i="0" u="none" strike="noStrike" kern="100" cap="none" spc="0" normalizeH="0" baseline="0" noProof="0" dirty="0">
              <a:ln>
                <a:noFill/>
              </a:ln>
              <a:solidFill>
                <a:srgbClr val="002463"/>
              </a:solidFill>
              <a:effectLst/>
              <a:uLnTx/>
              <a:uFillTx/>
              <a:latin typeface="Arial" panose="020B0604020202020204" pitchFamily="34" charset="0"/>
              <a:ea typeface="Calibri" panose="020F0502020204030204" pitchFamily="34" charset="0"/>
              <a:cs typeface="Arial" panose="020B060402020202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GB" sz="2000" b="0" i="0" u="none" strike="noStrike" kern="1200" cap="none" spc="0" normalizeH="0" baseline="0" noProof="0" dirty="0">
              <a:ln>
                <a:noFill/>
              </a:ln>
              <a:solidFill>
                <a:srgbClr val="002463"/>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90000"/>
              </a:lnSpc>
              <a:spcBef>
                <a:spcPts val="1000"/>
              </a:spcBef>
              <a:spcAft>
                <a:spcPts val="0"/>
              </a:spcAft>
              <a:buClrTx/>
              <a:buSzTx/>
              <a:buNone/>
              <a:tabLst/>
              <a:defRPr/>
            </a:pPr>
            <a:endParaRPr kumimoji="0" lang="en-GB" sz="2000" b="0" i="0" u="none" strike="noStrike" kern="1200" cap="none" spc="0" normalizeH="0" baseline="0" noProof="0" dirty="0">
              <a:ln>
                <a:noFill/>
              </a:ln>
              <a:solidFill>
                <a:srgbClr val="002463"/>
              </a:solidFill>
              <a:effectLst/>
              <a:uLnTx/>
              <a:uFillTx/>
              <a:latin typeface="Arial" panose="020B0604020202020204" pitchFamily="34" charset="0"/>
              <a:cs typeface="Arial" panose="020B060402020202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GB" sz="2000" b="0" i="0" u="none" strike="noStrike" kern="1200" cap="none" spc="0" normalizeH="0" baseline="0" noProof="0" dirty="0">
              <a:ln>
                <a:noFill/>
              </a:ln>
              <a:solidFill>
                <a:srgbClr val="002463"/>
              </a:solidFill>
              <a:effectLst/>
              <a:uLnTx/>
              <a:uFillTx/>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9A9CAB35-D66E-DD5B-AE55-B70E45402DA9}"/>
              </a:ext>
            </a:extLst>
          </p:cNvPr>
          <p:cNvSpPr txBox="1"/>
          <p:nvPr/>
        </p:nvSpPr>
        <p:spPr>
          <a:xfrm>
            <a:off x="139700" y="417610"/>
            <a:ext cx="10388600" cy="646331"/>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ZA" sz="3600" b="1" i="0" u="none" strike="noStrike" kern="1200" cap="none" spc="0" normalizeH="0" baseline="0" noProof="0" dirty="0">
                <a:ln>
                  <a:noFill/>
                </a:ln>
                <a:solidFill>
                  <a:srgbClr val="012169"/>
                </a:solidFill>
                <a:effectLst/>
                <a:uLnTx/>
                <a:uFillTx/>
                <a:latin typeface="Arial"/>
                <a:ea typeface="+mn-ea"/>
                <a:cs typeface="Calibri"/>
              </a:rPr>
              <a:t>Next Steps:</a:t>
            </a:r>
          </a:p>
        </p:txBody>
      </p:sp>
      <p:pic>
        <p:nvPicPr>
          <p:cNvPr id="6" name="Picture 5" descr="A cartoon of a person walking up a step&#10;&#10;Description automatically generated">
            <a:extLst>
              <a:ext uri="{FF2B5EF4-FFF2-40B4-BE49-F238E27FC236}">
                <a16:creationId xmlns:a16="http://schemas.microsoft.com/office/drawing/2014/main" id="{217F15CC-FE94-E176-4F5B-60C34A2C402D}"/>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10069285" y="4567707"/>
            <a:ext cx="1872683" cy="1872683"/>
          </a:xfrm>
          <a:prstGeom prst="rect">
            <a:avLst/>
          </a:prstGeom>
        </p:spPr>
      </p:pic>
    </p:spTree>
    <p:extLst>
      <p:ext uri="{BB962C8B-B14F-4D97-AF65-F5344CB8AC3E}">
        <p14:creationId xmlns:p14="http://schemas.microsoft.com/office/powerpoint/2010/main" val="9033492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84424E2-4B27-7CCA-09FF-5E69B914FD2B}"/>
              </a:ext>
            </a:extLst>
          </p:cNvPr>
          <p:cNvSpPr txBox="1"/>
          <p:nvPr/>
        </p:nvSpPr>
        <p:spPr>
          <a:xfrm>
            <a:off x="139700" y="417610"/>
            <a:ext cx="10388600" cy="646331"/>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ZA" sz="3600" b="1" i="0" u="none" strike="noStrike" kern="1200" cap="none" spc="0" normalizeH="0" baseline="0" noProof="0" dirty="0">
                <a:ln>
                  <a:noFill/>
                </a:ln>
                <a:solidFill>
                  <a:srgbClr val="012169"/>
                </a:solidFill>
                <a:effectLst/>
                <a:uLnTx/>
                <a:uFillTx/>
                <a:latin typeface="Arial"/>
                <a:ea typeface="+mn-ea"/>
                <a:cs typeface="Calibri"/>
              </a:rPr>
              <a:t>Next Steps Cont..:</a:t>
            </a:r>
          </a:p>
        </p:txBody>
      </p:sp>
      <p:sp>
        <p:nvSpPr>
          <p:cNvPr id="4" name="Content Placeholder 3">
            <a:extLst>
              <a:ext uri="{FF2B5EF4-FFF2-40B4-BE49-F238E27FC236}">
                <a16:creationId xmlns:a16="http://schemas.microsoft.com/office/drawing/2014/main" id="{D3A4872E-6595-12F2-6DF5-0A05C32F7791}"/>
              </a:ext>
            </a:extLst>
          </p:cNvPr>
          <p:cNvSpPr txBox="1">
            <a:spLocks/>
          </p:cNvSpPr>
          <p:nvPr/>
        </p:nvSpPr>
        <p:spPr>
          <a:xfrm>
            <a:off x="532182" y="1610325"/>
            <a:ext cx="10388600" cy="4146698"/>
          </a:xfr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800" b="0" i="0" u="none" strike="noStrike" kern="100" cap="none" spc="0" normalizeH="0" baseline="0" noProof="0" dirty="0">
                <a:ln>
                  <a:noFill/>
                </a:ln>
                <a:solidFill>
                  <a:srgbClr val="002463"/>
                </a:solidFill>
                <a:effectLst/>
                <a:uLnTx/>
                <a:uFillTx/>
                <a:latin typeface="+mj-lt"/>
                <a:ea typeface="Calibri" panose="020F0502020204030204" pitchFamily="34" charset="0"/>
                <a:cs typeface="Myanmar Text" panose="020B0502040204020203" pitchFamily="34" charset="0"/>
              </a:rPr>
              <a:t>On the </a:t>
            </a:r>
            <a:r>
              <a:rPr kumimoji="0" lang="en-GB" sz="2800" b="1" i="0" u="none" strike="noStrike" kern="100" cap="none" spc="0" normalizeH="0" baseline="0" noProof="0" dirty="0">
                <a:ln>
                  <a:noFill/>
                </a:ln>
                <a:solidFill>
                  <a:srgbClr val="002463"/>
                </a:solidFill>
                <a:effectLst/>
                <a:uLnTx/>
                <a:uFillTx/>
                <a:latin typeface="+mj-lt"/>
                <a:ea typeface="Calibri" panose="020F0502020204030204" pitchFamily="34" charset="0"/>
                <a:cs typeface="Myanmar Text" panose="020B0502040204020203" pitchFamily="34" charset="0"/>
              </a:rPr>
              <a:t>26</a:t>
            </a:r>
            <a:r>
              <a:rPr kumimoji="0" lang="en-GB" sz="2800" b="1" i="0" u="none" strike="noStrike" kern="100" cap="none" spc="0" normalizeH="0" baseline="30000" noProof="0" dirty="0">
                <a:ln>
                  <a:noFill/>
                </a:ln>
                <a:solidFill>
                  <a:srgbClr val="002463"/>
                </a:solidFill>
                <a:effectLst/>
                <a:uLnTx/>
                <a:uFillTx/>
                <a:latin typeface="+mj-lt"/>
                <a:ea typeface="Calibri" panose="020F0502020204030204" pitchFamily="34" charset="0"/>
                <a:cs typeface="Myanmar Text" panose="020B0502040204020203" pitchFamily="34" charset="0"/>
              </a:rPr>
              <a:t>th</a:t>
            </a:r>
            <a:r>
              <a:rPr kumimoji="0" lang="en-GB" sz="2800" b="1" i="0" u="none" strike="noStrike" kern="100" cap="none" spc="0" normalizeH="0" baseline="0" noProof="0" dirty="0">
                <a:ln>
                  <a:noFill/>
                </a:ln>
                <a:solidFill>
                  <a:srgbClr val="002463"/>
                </a:solidFill>
                <a:effectLst/>
                <a:uLnTx/>
                <a:uFillTx/>
                <a:latin typeface="+mj-lt"/>
                <a:ea typeface="Calibri" panose="020F0502020204030204" pitchFamily="34" charset="0"/>
                <a:cs typeface="Myanmar Text" panose="020B0502040204020203" pitchFamily="34" charset="0"/>
              </a:rPr>
              <a:t> February 2024</a:t>
            </a:r>
            <a:r>
              <a:rPr kumimoji="0" lang="en-GB" sz="2800" b="0" i="0" u="none" strike="noStrike" kern="100" cap="none" spc="0" normalizeH="0" baseline="0" noProof="0" dirty="0">
                <a:ln>
                  <a:noFill/>
                </a:ln>
                <a:solidFill>
                  <a:srgbClr val="002463"/>
                </a:solidFill>
                <a:effectLst/>
                <a:uLnTx/>
                <a:uFillTx/>
                <a:latin typeface="+mj-lt"/>
                <a:ea typeface="Calibri" panose="020F0502020204030204" pitchFamily="34" charset="0"/>
                <a:cs typeface="Myanmar Text" panose="020B0502040204020203" pitchFamily="34" charset="0"/>
              </a:rPr>
              <a:t>:</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GB" sz="2800" b="0" i="0" u="none" strike="noStrike" kern="100" cap="none" spc="0" normalizeH="0" baseline="0" noProof="0" dirty="0">
              <a:ln>
                <a:noFill/>
              </a:ln>
              <a:solidFill>
                <a:srgbClr val="002463"/>
              </a:solidFill>
              <a:effectLst/>
              <a:uLnTx/>
              <a:uFillTx/>
              <a:latin typeface="+mj-lt"/>
              <a:ea typeface="Calibri" panose="020F0502020204030204" pitchFamily="34" charset="0"/>
              <a:cs typeface="Myanmar Text" panose="020B0502040204020203"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GB" sz="2400" b="0" i="0" u="none" strike="noStrike" kern="100" cap="none" spc="0" normalizeH="0" baseline="0" noProof="0" dirty="0">
                <a:ln>
                  <a:noFill/>
                </a:ln>
                <a:solidFill>
                  <a:srgbClr val="002463"/>
                </a:solidFill>
                <a:effectLst/>
                <a:uLnTx/>
                <a:uFillTx/>
                <a:latin typeface="+mj-lt"/>
                <a:ea typeface="Calibri" panose="020F0502020204030204" pitchFamily="34" charset="0"/>
                <a:cs typeface="Myanmar Text" panose="020B0502040204020203" pitchFamily="34" charset="0"/>
              </a:rPr>
              <a:t>Centres can access all specifications and teaching, learning and assessment materials via the VLE</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en-GB" sz="2400" b="0" i="0" u="none" strike="noStrike" kern="100" cap="none" spc="0" normalizeH="0" baseline="0" noProof="0" dirty="0">
              <a:ln>
                <a:noFill/>
              </a:ln>
              <a:solidFill>
                <a:srgbClr val="002463"/>
              </a:solidFill>
              <a:effectLst/>
              <a:uLnTx/>
              <a:uFillTx/>
              <a:latin typeface="+mj-lt"/>
              <a:ea typeface="Calibri" panose="020F0502020204030204" pitchFamily="34" charset="0"/>
              <a:cs typeface="Myanmar Text" panose="020B0502040204020203"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GB" sz="2400" b="0" i="0" u="none" strike="noStrike" kern="100" cap="none" spc="0" normalizeH="0" baseline="0" noProof="0" dirty="0">
                <a:ln>
                  <a:noFill/>
                </a:ln>
                <a:solidFill>
                  <a:srgbClr val="002463"/>
                </a:solidFill>
                <a:effectLst/>
                <a:uLnTx/>
                <a:uFillTx/>
                <a:latin typeface="+mj-lt"/>
                <a:ea typeface="Calibri" panose="020F0502020204030204" pitchFamily="34" charset="0"/>
                <a:cs typeface="Myanmar Text" panose="020B0502040204020203" pitchFamily="34" charset="0"/>
              </a:rPr>
              <a:t>Centres can enrol learners onto Quartz</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en-GB" sz="2400" b="0" i="0" u="none" strike="noStrike" kern="100" cap="none" spc="0" normalizeH="0" baseline="0" noProof="0" dirty="0">
              <a:ln>
                <a:noFill/>
              </a:ln>
              <a:solidFill>
                <a:srgbClr val="002463"/>
              </a:solidFill>
              <a:effectLst/>
              <a:uLnTx/>
              <a:uFillTx/>
              <a:latin typeface="+mj-lt"/>
              <a:ea typeface="Calibri" panose="020F0502020204030204" pitchFamily="34" charset="0"/>
              <a:cs typeface="Myanmar Text" panose="020B0502040204020203"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GB" sz="2400" b="0" i="0" u="none" strike="noStrike" kern="100" cap="none" spc="0" normalizeH="0" baseline="0" noProof="0" dirty="0">
                <a:ln>
                  <a:noFill/>
                </a:ln>
                <a:solidFill>
                  <a:srgbClr val="002463"/>
                </a:solidFill>
                <a:effectLst/>
                <a:uLnTx/>
                <a:uFillTx/>
                <a:latin typeface="+mj-lt"/>
                <a:ea typeface="Calibri" panose="020F0502020204030204" pitchFamily="34" charset="0"/>
                <a:cs typeface="Myanmar Text" panose="020B0502040204020203" pitchFamily="34" charset="0"/>
              </a:rPr>
              <a:t>Centres can commence delivery </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GB" sz="2400" b="0" i="0" u="none" strike="noStrike" kern="100" cap="none" spc="0" normalizeH="0" baseline="0" noProof="0" dirty="0">
              <a:ln>
                <a:noFill/>
              </a:ln>
              <a:solidFill>
                <a:srgbClr val="002463"/>
              </a:solidFill>
              <a:effectLst/>
              <a:uLnTx/>
              <a:uFillTx/>
              <a:latin typeface="+mj-lt"/>
              <a:ea typeface="Calibri" panose="020F0502020204030204" pitchFamily="34" charset="0"/>
              <a:cs typeface="Myanmar Text" panose="020B0502040204020203" pitchFamily="34"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en-GB" kern="100" dirty="0">
                <a:solidFill>
                  <a:srgbClr val="002463"/>
                </a:solidFill>
                <a:latin typeface="+mj-lt"/>
                <a:ea typeface="Calibri" panose="020F0502020204030204" pitchFamily="34" charset="0"/>
                <a:cs typeface="Myanmar Text" panose="020B0502040204020203" pitchFamily="34" charset="0"/>
              </a:rPr>
              <a:t>Marketing kit will be provided </a:t>
            </a:r>
            <a:endParaRPr kumimoji="0" lang="en-GB" sz="2400" b="0" i="0" u="none" strike="noStrike" kern="100" cap="none" spc="0" normalizeH="0" baseline="0" noProof="0" dirty="0">
              <a:ln>
                <a:noFill/>
              </a:ln>
              <a:solidFill>
                <a:srgbClr val="002463"/>
              </a:solidFill>
              <a:effectLst/>
              <a:uLnTx/>
              <a:uFillTx/>
              <a:latin typeface="+mj-lt"/>
              <a:ea typeface="Calibri" panose="020F0502020204030204" pitchFamily="34" charset="0"/>
              <a:cs typeface="Myanmar Text" panose="020B0502040204020203"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GB" sz="2800" b="0" i="0" u="none" strike="noStrike" kern="100" cap="none" spc="0" normalizeH="0" baseline="0" noProof="0" dirty="0">
              <a:ln>
                <a:noFill/>
              </a:ln>
              <a:solidFill>
                <a:srgbClr val="002463"/>
              </a:solidFill>
              <a:effectLst/>
              <a:uLnTx/>
              <a:uFillTx/>
              <a:latin typeface="+mj-lt"/>
              <a:ea typeface="Calibri" panose="020F0502020204030204" pitchFamily="34" charset="0"/>
              <a:cs typeface="Myanmar Text" panose="020B0502040204020203"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GB" sz="2800" b="0" i="0" u="none" strike="noStrike" kern="1200" cap="none" spc="0" normalizeH="0" baseline="0" noProof="0" dirty="0">
              <a:ln>
                <a:noFill/>
              </a:ln>
              <a:solidFill>
                <a:srgbClr val="002463"/>
              </a:solidFill>
              <a:effectLst/>
              <a:uLnTx/>
              <a:uFillTx/>
              <a:latin typeface="+mj-lt"/>
              <a:cs typeface="Arial" panose="020B0604020202020204" pitchFamily="34" charset="0"/>
            </a:endParaRPr>
          </a:p>
          <a:p>
            <a:pPr marL="0" marR="0" lvl="0" indent="0" algn="l" defTabSz="914400" rtl="0" eaLnBrk="1" fontAlgn="auto" latinLnBrk="0" hangingPunct="1">
              <a:lnSpc>
                <a:spcPct val="90000"/>
              </a:lnSpc>
              <a:spcBef>
                <a:spcPts val="1000"/>
              </a:spcBef>
              <a:spcAft>
                <a:spcPts val="0"/>
              </a:spcAft>
              <a:buClrTx/>
              <a:buSzTx/>
              <a:buNone/>
              <a:tabLst/>
              <a:defRPr/>
            </a:pPr>
            <a:endParaRPr kumimoji="0" lang="en-GB" sz="2800" b="0" i="0" u="none" strike="noStrike" kern="1200" cap="none" spc="0" normalizeH="0" baseline="0" noProof="0" dirty="0">
              <a:ln>
                <a:noFill/>
              </a:ln>
              <a:solidFill>
                <a:srgbClr val="002463"/>
              </a:solidFill>
              <a:effectLst/>
              <a:uLnTx/>
              <a:uFillTx/>
              <a:latin typeface="+mj-lt"/>
              <a:ea typeface="+mn-ea"/>
              <a:cs typeface="+mn-cs"/>
            </a:endParaRPr>
          </a:p>
        </p:txBody>
      </p:sp>
      <p:pic>
        <p:nvPicPr>
          <p:cNvPr id="5" name="Picture 4" descr="A cartoon of a person walking up a step&#10;&#10;Description automatically generated">
            <a:extLst>
              <a:ext uri="{FF2B5EF4-FFF2-40B4-BE49-F238E27FC236}">
                <a16:creationId xmlns:a16="http://schemas.microsoft.com/office/drawing/2014/main" id="{C30B2C04-6245-67D9-1108-B64BC70C0A39}"/>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10069285" y="4567707"/>
            <a:ext cx="1872683" cy="1872683"/>
          </a:xfrm>
          <a:prstGeom prst="rect">
            <a:avLst/>
          </a:prstGeom>
        </p:spPr>
      </p:pic>
    </p:spTree>
    <p:extLst>
      <p:ext uri="{BB962C8B-B14F-4D97-AF65-F5344CB8AC3E}">
        <p14:creationId xmlns:p14="http://schemas.microsoft.com/office/powerpoint/2010/main" val="2948753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171D849-C7AE-D62D-E699-F47C4C73A574}"/>
              </a:ext>
            </a:extLst>
          </p:cNvPr>
          <p:cNvSpPr txBox="1">
            <a:spLocks/>
          </p:cNvSpPr>
          <p:nvPr/>
        </p:nvSpPr>
        <p:spPr>
          <a:xfrm>
            <a:off x="675968" y="943512"/>
            <a:ext cx="10388600" cy="1089332"/>
          </a:xfr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kern="100" dirty="0">
                <a:solidFill>
                  <a:srgbClr val="012169"/>
                </a:solidFill>
                <a:effectLst/>
                <a:latin typeface="Arial" panose="020B0604020202020204" pitchFamily="34" charset="0"/>
                <a:ea typeface="Calibri" panose="020F0502020204030204" pitchFamily="34" charset="0"/>
                <a:cs typeface="Arial" panose="020B0604020202020204" pitchFamily="34" charset="0"/>
              </a:rPr>
              <a:t>Thank you for joining today!</a:t>
            </a:r>
          </a:p>
          <a:p>
            <a:pPr marL="0" indent="0" algn="ctr">
              <a:buNone/>
            </a:pPr>
            <a:endParaRPr lang="en-GB" dirty="0">
              <a:solidFill>
                <a:srgbClr val="012169"/>
              </a:solidFill>
              <a:latin typeface="Arial" panose="020B0604020202020204" pitchFamily="34" charset="0"/>
              <a:cs typeface="Arial" panose="020B0604020202020204" pitchFamily="34" charset="0"/>
            </a:endParaRPr>
          </a:p>
          <a:p>
            <a:pPr marL="0" indent="0" algn="ctr">
              <a:buNone/>
            </a:pPr>
            <a:r>
              <a:rPr lang="en-GB" dirty="0">
                <a:solidFill>
                  <a:srgbClr val="012169"/>
                </a:solidFill>
                <a:latin typeface="Arial" panose="020B0604020202020204" pitchFamily="34" charset="0"/>
                <a:cs typeface="Arial" panose="020B0604020202020204" pitchFamily="34" charset="0"/>
              </a:rPr>
              <a:t>If you have any questions, please use the forms below:</a:t>
            </a:r>
          </a:p>
          <a:p>
            <a:pPr algn="ctr"/>
            <a:endParaRPr lang="en-GB" dirty="0">
              <a:solidFill>
                <a:srgbClr val="012169"/>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D280B4AE-B7DB-62E2-F49A-95F4EA022518}"/>
              </a:ext>
            </a:extLst>
          </p:cNvPr>
          <p:cNvSpPr txBox="1"/>
          <p:nvPr/>
        </p:nvSpPr>
        <p:spPr>
          <a:xfrm>
            <a:off x="1679714" y="3329608"/>
            <a:ext cx="9265584" cy="1077218"/>
          </a:xfrm>
          <a:prstGeom prst="rect">
            <a:avLst/>
          </a:prstGeom>
          <a:noFill/>
        </p:spPr>
        <p:txBody>
          <a:bodyPr wrap="square" rtlCol="0">
            <a:spAutoFit/>
          </a:bodyPr>
          <a:lstStyle/>
          <a:p>
            <a:r>
              <a:rPr lang="en-US" sz="3200" kern="100" dirty="0">
                <a:effectLst/>
                <a:latin typeface="Calibri" panose="020F0502020204030204" pitchFamily="34" charset="0"/>
                <a:ea typeface="Calibri" panose="020F0502020204030204" pitchFamily="34" charset="0"/>
                <a:cs typeface="Myanmar Text" panose="020B0502040204020203" pitchFamily="34" charset="0"/>
                <a:hlinkClick r:id="rId2"/>
              </a:rPr>
              <a:t>L3-L5 Diploma in Computing Questions from </a:t>
            </a:r>
            <a:r>
              <a:rPr lang="en-US" sz="3200" kern="100" dirty="0" err="1">
                <a:effectLst/>
                <a:latin typeface="Calibri" panose="020F0502020204030204" pitchFamily="34" charset="0"/>
                <a:ea typeface="Calibri" panose="020F0502020204030204" pitchFamily="34" charset="0"/>
                <a:cs typeface="Myanmar Text" panose="020B0502040204020203" pitchFamily="34" charset="0"/>
                <a:hlinkClick r:id="rId2"/>
              </a:rPr>
              <a:t>Centres</a:t>
            </a:r>
            <a:endParaRPr lang="en-GB" sz="3200" kern="100" dirty="0">
              <a:effectLst/>
              <a:latin typeface="Calibri" panose="020F0502020204030204" pitchFamily="34" charset="0"/>
              <a:ea typeface="Calibri" panose="020F0502020204030204" pitchFamily="34" charset="0"/>
              <a:cs typeface="Myanmar Text" panose="020B0502040204020203" pitchFamily="34" charset="0"/>
            </a:endParaRPr>
          </a:p>
          <a:p>
            <a:endParaRPr lang="en-GB" sz="3200" dirty="0"/>
          </a:p>
        </p:txBody>
      </p:sp>
    </p:spTree>
    <p:extLst>
      <p:ext uri="{BB962C8B-B14F-4D97-AF65-F5344CB8AC3E}">
        <p14:creationId xmlns:p14="http://schemas.microsoft.com/office/powerpoint/2010/main" val="18878363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A8EA268-D4AD-4581-DAF7-EEBC1CB52DDB}"/>
              </a:ext>
            </a:extLst>
          </p:cNvPr>
          <p:cNvSpPr txBox="1"/>
          <p:nvPr/>
        </p:nvSpPr>
        <p:spPr>
          <a:xfrm>
            <a:off x="1040365" y="643201"/>
            <a:ext cx="5332525" cy="646331"/>
          </a:xfrm>
          <a:prstGeom prst="rect">
            <a:avLst/>
          </a:prstGeom>
          <a:noFill/>
        </p:spPr>
        <p:txBody>
          <a:bodyPr wrap="square" lIns="91440" tIns="45720" rIns="91440" bIns="45720" rtlCol="0" anchor="t">
            <a:spAutoFit/>
          </a:bodyPr>
          <a:lstStyle/>
          <a:p>
            <a:r>
              <a:rPr lang="en-ZA" sz="3600" b="1" dirty="0">
                <a:solidFill>
                  <a:srgbClr val="012169"/>
                </a:solidFill>
                <a:latin typeface="Arial"/>
                <a:cs typeface="Calibri"/>
              </a:rPr>
              <a:t>Welcome</a:t>
            </a:r>
          </a:p>
        </p:txBody>
      </p:sp>
      <p:sp>
        <p:nvSpPr>
          <p:cNvPr id="5" name="Content Placeholder 2">
            <a:extLst>
              <a:ext uri="{FF2B5EF4-FFF2-40B4-BE49-F238E27FC236}">
                <a16:creationId xmlns:a16="http://schemas.microsoft.com/office/drawing/2014/main" id="{5ACAB6EE-3EE3-7361-7CFB-4506C9B84590}"/>
              </a:ext>
            </a:extLst>
          </p:cNvPr>
          <p:cNvSpPr txBox="1">
            <a:spLocks/>
          </p:cNvSpPr>
          <p:nvPr/>
        </p:nvSpPr>
        <p:spPr>
          <a:xfrm>
            <a:off x="848984" y="1535716"/>
            <a:ext cx="9369231" cy="4932077"/>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dirty="0">
                <a:solidFill>
                  <a:srgbClr val="012169"/>
                </a:solidFill>
                <a:latin typeface="+mj-lt"/>
                <a:cs typeface="Arial" panose="020B0604020202020204" pitchFamily="34" charset="0"/>
              </a:rPr>
              <a:t>Aims:</a:t>
            </a:r>
          </a:p>
          <a:p>
            <a:pPr marL="0" indent="0">
              <a:buNone/>
            </a:pPr>
            <a:endParaRPr lang="en-US" sz="2000" dirty="0">
              <a:solidFill>
                <a:srgbClr val="012169"/>
              </a:solidFill>
              <a:latin typeface="+mj-lt"/>
              <a:cs typeface="Arial" panose="020B0604020202020204" pitchFamily="34" charset="0"/>
            </a:endParaRPr>
          </a:p>
          <a:p>
            <a:r>
              <a:rPr lang="en-US" sz="2000" dirty="0">
                <a:solidFill>
                  <a:srgbClr val="012169"/>
                </a:solidFill>
                <a:latin typeface="+mj-lt"/>
                <a:cs typeface="Arial" panose="020B0604020202020204" pitchFamily="34" charset="0"/>
              </a:rPr>
              <a:t>Introduce the updated NCC Education Level 3 to Level 5 Diplomas in Computing </a:t>
            </a:r>
          </a:p>
          <a:p>
            <a:r>
              <a:rPr lang="en-US" sz="2000" dirty="0">
                <a:solidFill>
                  <a:srgbClr val="012169"/>
                </a:solidFill>
                <a:latin typeface="+mj-lt"/>
                <a:cs typeface="Arial" panose="020B0604020202020204" pitchFamily="34" charset="0"/>
              </a:rPr>
              <a:t>Explore the re-developments within the qualifications </a:t>
            </a:r>
          </a:p>
          <a:p>
            <a:r>
              <a:rPr lang="en-GB" sz="2000" dirty="0">
                <a:solidFill>
                  <a:srgbClr val="012169"/>
                </a:solidFill>
                <a:latin typeface="+mj-lt"/>
                <a:cs typeface="Arial" panose="020B0604020202020204" pitchFamily="34" charset="0"/>
              </a:rPr>
              <a:t>Discuss the transition to the new specifications</a:t>
            </a:r>
          </a:p>
          <a:p>
            <a:r>
              <a:rPr lang="en-GB" sz="2000" dirty="0">
                <a:solidFill>
                  <a:srgbClr val="012169"/>
                </a:solidFill>
                <a:latin typeface="+mj-lt"/>
                <a:cs typeface="Arial" panose="020B0604020202020204" pitchFamily="34" charset="0"/>
              </a:rPr>
              <a:t>Highlight key information and next steps</a:t>
            </a:r>
          </a:p>
        </p:txBody>
      </p:sp>
    </p:spTree>
    <p:extLst>
      <p:ext uri="{BB962C8B-B14F-4D97-AF65-F5344CB8AC3E}">
        <p14:creationId xmlns:p14="http://schemas.microsoft.com/office/powerpoint/2010/main" val="27818099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18828" y="4575619"/>
            <a:ext cx="1819275" cy="1804670"/>
          </a:xfrm>
          <a:prstGeom prst="rect">
            <a:avLst/>
          </a:prstGeom>
        </p:spPr>
        <p:txBody>
          <a:bodyPr vert="horz" wrap="square" lIns="0" tIns="12700" rIns="0" bIns="0" rtlCol="0">
            <a:spAutoFit/>
          </a:bodyPr>
          <a:lstStyle/>
          <a:p>
            <a:pPr marL="12700">
              <a:lnSpc>
                <a:spcPct val="100000"/>
              </a:lnSpc>
              <a:spcBef>
                <a:spcPts val="100"/>
              </a:spcBef>
            </a:pPr>
            <a:r>
              <a:rPr sz="1200" b="1" dirty="0">
                <a:solidFill>
                  <a:srgbClr val="FFFFFF"/>
                </a:solidFill>
                <a:latin typeface="Avenir Next"/>
                <a:cs typeface="Avenir Next"/>
              </a:rPr>
              <a:t>NCC</a:t>
            </a:r>
            <a:r>
              <a:rPr sz="1200" b="1" spc="-20" dirty="0">
                <a:solidFill>
                  <a:srgbClr val="FFFFFF"/>
                </a:solidFill>
                <a:latin typeface="Avenir Next"/>
                <a:cs typeface="Avenir Next"/>
              </a:rPr>
              <a:t> </a:t>
            </a:r>
            <a:r>
              <a:rPr sz="1200" b="1" spc="-10" dirty="0">
                <a:solidFill>
                  <a:srgbClr val="FFFFFF"/>
                </a:solidFill>
                <a:latin typeface="Avenir Next"/>
                <a:cs typeface="Avenir Next"/>
              </a:rPr>
              <a:t>Education</a:t>
            </a:r>
            <a:r>
              <a:rPr sz="1200" b="1" spc="-20" dirty="0">
                <a:solidFill>
                  <a:srgbClr val="FFFFFF"/>
                </a:solidFill>
                <a:latin typeface="Avenir Next"/>
                <a:cs typeface="Avenir Next"/>
              </a:rPr>
              <a:t> </a:t>
            </a:r>
            <a:r>
              <a:rPr sz="1200" b="1" spc="-35" dirty="0">
                <a:solidFill>
                  <a:srgbClr val="FFFFFF"/>
                </a:solidFill>
                <a:latin typeface="Avenir Next"/>
                <a:cs typeface="Avenir Next"/>
              </a:rPr>
              <a:t>UK</a:t>
            </a:r>
            <a:endParaRPr sz="1200">
              <a:latin typeface="Avenir Next"/>
              <a:cs typeface="Avenir Next"/>
            </a:endParaRPr>
          </a:p>
          <a:p>
            <a:pPr>
              <a:lnSpc>
                <a:spcPct val="100000"/>
              </a:lnSpc>
              <a:spcBef>
                <a:spcPts val="50"/>
              </a:spcBef>
            </a:pPr>
            <a:endParaRPr sz="1050">
              <a:latin typeface="Avenir Next"/>
              <a:cs typeface="Avenir Next"/>
            </a:endParaRPr>
          </a:p>
          <a:p>
            <a:pPr marL="12700" marR="197485">
              <a:lnSpc>
                <a:spcPct val="102600"/>
              </a:lnSpc>
            </a:pPr>
            <a:r>
              <a:rPr sz="900" spc="-10" dirty="0">
                <a:solidFill>
                  <a:srgbClr val="FFFFFF"/>
                </a:solidFill>
                <a:latin typeface="Avenir Next"/>
                <a:cs typeface="Avenir Next"/>
              </a:rPr>
              <a:t>Second</a:t>
            </a:r>
            <a:r>
              <a:rPr sz="900" spc="-5" dirty="0">
                <a:solidFill>
                  <a:srgbClr val="FFFFFF"/>
                </a:solidFill>
                <a:latin typeface="Avenir Next"/>
                <a:cs typeface="Avenir Next"/>
              </a:rPr>
              <a:t> </a:t>
            </a:r>
            <a:r>
              <a:rPr sz="900" spc="-10" dirty="0">
                <a:solidFill>
                  <a:srgbClr val="FFFFFF"/>
                </a:solidFill>
                <a:latin typeface="Avenir Next"/>
                <a:cs typeface="Avenir Next"/>
              </a:rPr>
              <a:t>Floor,</a:t>
            </a:r>
            <a:r>
              <a:rPr sz="900" spc="-5" dirty="0">
                <a:solidFill>
                  <a:srgbClr val="FFFFFF"/>
                </a:solidFill>
                <a:latin typeface="Avenir Next"/>
                <a:cs typeface="Avenir Next"/>
              </a:rPr>
              <a:t> </a:t>
            </a:r>
            <a:r>
              <a:rPr sz="900" spc="-10" dirty="0">
                <a:solidFill>
                  <a:srgbClr val="FFFFFF"/>
                </a:solidFill>
                <a:latin typeface="Avenir Next"/>
                <a:cs typeface="Avenir Next"/>
              </a:rPr>
              <a:t>Adamson</a:t>
            </a:r>
            <a:r>
              <a:rPr sz="900" spc="-5" dirty="0">
                <a:solidFill>
                  <a:srgbClr val="FFFFFF"/>
                </a:solidFill>
                <a:latin typeface="Avenir Next"/>
                <a:cs typeface="Avenir Next"/>
              </a:rPr>
              <a:t> </a:t>
            </a:r>
            <a:r>
              <a:rPr sz="900" spc="-10" dirty="0">
                <a:solidFill>
                  <a:srgbClr val="FFFFFF"/>
                </a:solidFill>
                <a:latin typeface="Avenir Next"/>
                <a:cs typeface="Avenir Next"/>
              </a:rPr>
              <a:t>House Towers</a:t>
            </a:r>
            <a:r>
              <a:rPr sz="900" spc="-5" dirty="0">
                <a:solidFill>
                  <a:srgbClr val="FFFFFF"/>
                </a:solidFill>
                <a:latin typeface="Avenir Next"/>
                <a:cs typeface="Avenir Next"/>
              </a:rPr>
              <a:t> </a:t>
            </a:r>
            <a:r>
              <a:rPr sz="900" spc="-10" dirty="0">
                <a:solidFill>
                  <a:srgbClr val="FFFFFF"/>
                </a:solidFill>
                <a:latin typeface="Avenir Next"/>
                <a:cs typeface="Avenir Next"/>
              </a:rPr>
              <a:t>Business</a:t>
            </a:r>
            <a:r>
              <a:rPr sz="900" spc="-5" dirty="0">
                <a:solidFill>
                  <a:srgbClr val="FFFFFF"/>
                </a:solidFill>
                <a:latin typeface="Avenir Next"/>
                <a:cs typeface="Avenir Next"/>
              </a:rPr>
              <a:t> </a:t>
            </a:r>
            <a:r>
              <a:rPr sz="900" spc="-20" dirty="0">
                <a:solidFill>
                  <a:srgbClr val="FFFFFF"/>
                </a:solidFill>
                <a:latin typeface="Avenir Next"/>
                <a:cs typeface="Avenir Next"/>
              </a:rPr>
              <a:t>Park</a:t>
            </a:r>
            <a:r>
              <a:rPr sz="900" spc="500" dirty="0">
                <a:solidFill>
                  <a:srgbClr val="FFFFFF"/>
                </a:solidFill>
                <a:latin typeface="Avenir Next"/>
                <a:cs typeface="Avenir Next"/>
              </a:rPr>
              <a:t> </a:t>
            </a:r>
            <a:r>
              <a:rPr sz="900" spc="-10" dirty="0">
                <a:solidFill>
                  <a:srgbClr val="FFFFFF"/>
                </a:solidFill>
                <a:latin typeface="Avenir Next"/>
                <a:cs typeface="Avenir Next"/>
              </a:rPr>
              <a:t>Wilmslow</a:t>
            </a:r>
            <a:r>
              <a:rPr sz="900" spc="-15" dirty="0">
                <a:solidFill>
                  <a:srgbClr val="FFFFFF"/>
                </a:solidFill>
                <a:latin typeface="Avenir Next"/>
                <a:cs typeface="Avenir Next"/>
              </a:rPr>
              <a:t> </a:t>
            </a:r>
            <a:r>
              <a:rPr sz="900" spc="-20" dirty="0">
                <a:solidFill>
                  <a:srgbClr val="FFFFFF"/>
                </a:solidFill>
                <a:latin typeface="Avenir Next"/>
                <a:cs typeface="Avenir Next"/>
              </a:rPr>
              <a:t>Road</a:t>
            </a:r>
            <a:endParaRPr sz="900">
              <a:latin typeface="Avenir Next"/>
              <a:cs typeface="Avenir Next"/>
            </a:endParaRPr>
          </a:p>
          <a:p>
            <a:pPr marL="12700" marR="1195070">
              <a:lnSpc>
                <a:spcPct val="102600"/>
              </a:lnSpc>
            </a:pPr>
            <a:r>
              <a:rPr sz="900" spc="-10" dirty="0">
                <a:solidFill>
                  <a:srgbClr val="FFFFFF"/>
                </a:solidFill>
                <a:latin typeface="Avenir Next"/>
                <a:cs typeface="Avenir Next"/>
              </a:rPr>
              <a:t>Didsbury Manchester </a:t>
            </a:r>
            <a:r>
              <a:rPr sz="900" dirty="0">
                <a:solidFill>
                  <a:srgbClr val="FFFFFF"/>
                </a:solidFill>
                <a:latin typeface="Avenir Next"/>
                <a:cs typeface="Avenir Next"/>
              </a:rPr>
              <a:t>M20</a:t>
            </a:r>
            <a:r>
              <a:rPr sz="900" spc="-35" dirty="0">
                <a:solidFill>
                  <a:srgbClr val="FFFFFF"/>
                </a:solidFill>
                <a:latin typeface="Avenir Next"/>
                <a:cs typeface="Avenir Next"/>
              </a:rPr>
              <a:t> </a:t>
            </a:r>
            <a:r>
              <a:rPr sz="900" spc="-25" dirty="0">
                <a:solidFill>
                  <a:srgbClr val="FFFFFF"/>
                </a:solidFill>
                <a:latin typeface="Avenir Next"/>
                <a:cs typeface="Avenir Next"/>
              </a:rPr>
              <a:t>2YY</a:t>
            </a:r>
            <a:endParaRPr sz="900">
              <a:latin typeface="Avenir Next"/>
              <a:cs typeface="Avenir Next"/>
            </a:endParaRPr>
          </a:p>
          <a:p>
            <a:pPr marL="12700">
              <a:lnSpc>
                <a:spcPct val="100000"/>
              </a:lnSpc>
              <a:spcBef>
                <a:spcPts val="30"/>
              </a:spcBef>
            </a:pPr>
            <a:r>
              <a:rPr sz="900" spc="-10" dirty="0">
                <a:solidFill>
                  <a:srgbClr val="FFFFFF"/>
                </a:solidFill>
                <a:latin typeface="Avenir Next"/>
                <a:cs typeface="Avenir Next"/>
              </a:rPr>
              <a:t>United</a:t>
            </a:r>
            <a:r>
              <a:rPr sz="900" spc="-5" dirty="0">
                <a:solidFill>
                  <a:srgbClr val="FFFFFF"/>
                </a:solidFill>
                <a:latin typeface="Avenir Next"/>
                <a:cs typeface="Avenir Next"/>
              </a:rPr>
              <a:t> </a:t>
            </a:r>
            <a:r>
              <a:rPr sz="900" spc="-10" dirty="0">
                <a:solidFill>
                  <a:srgbClr val="FFFFFF"/>
                </a:solidFill>
                <a:latin typeface="Avenir Next"/>
                <a:cs typeface="Avenir Next"/>
              </a:rPr>
              <a:t>Kingdom</a:t>
            </a:r>
            <a:endParaRPr sz="900">
              <a:latin typeface="Avenir Next"/>
              <a:cs typeface="Avenir Next"/>
            </a:endParaRPr>
          </a:p>
          <a:p>
            <a:pPr>
              <a:lnSpc>
                <a:spcPct val="100000"/>
              </a:lnSpc>
              <a:spcBef>
                <a:spcPts val="40"/>
              </a:spcBef>
            </a:pPr>
            <a:endParaRPr sz="800">
              <a:latin typeface="Avenir Next"/>
              <a:cs typeface="Avenir Next"/>
            </a:endParaRPr>
          </a:p>
          <a:p>
            <a:pPr marL="12700">
              <a:lnSpc>
                <a:spcPct val="100000"/>
              </a:lnSpc>
            </a:pPr>
            <a:r>
              <a:rPr sz="900" dirty="0">
                <a:solidFill>
                  <a:srgbClr val="FFFFFF"/>
                </a:solidFill>
                <a:latin typeface="Avenir Next"/>
                <a:cs typeface="Avenir Next"/>
              </a:rPr>
              <a:t>t</a:t>
            </a:r>
            <a:r>
              <a:rPr sz="900" spc="-30" dirty="0">
                <a:solidFill>
                  <a:srgbClr val="FFFFFF"/>
                </a:solidFill>
                <a:latin typeface="Avenir Next"/>
                <a:cs typeface="Avenir Next"/>
              </a:rPr>
              <a:t> </a:t>
            </a:r>
            <a:r>
              <a:rPr sz="900" dirty="0">
                <a:solidFill>
                  <a:srgbClr val="FFFFFF"/>
                </a:solidFill>
                <a:latin typeface="Avenir Next"/>
                <a:cs typeface="Avenir Next"/>
              </a:rPr>
              <a:t>:</a:t>
            </a:r>
            <a:r>
              <a:rPr sz="900" spc="-30" dirty="0">
                <a:solidFill>
                  <a:srgbClr val="FFFFFF"/>
                </a:solidFill>
                <a:latin typeface="Avenir Next"/>
                <a:cs typeface="Avenir Next"/>
              </a:rPr>
              <a:t> </a:t>
            </a:r>
            <a:r>
              <a:rPr sz="900" dirty="0">
                <a:solidFill>
                  <a:srgbClr val="FFFFFF"/>
                </a:solidFill>
                <a:latin typeface="Avenir Next"/>
                <a:cs typeface="Avenir Next"/>
              </a:rPr>
              <a:t>+44</a:t>
            </a:r>
            <a:r>
              <a:rPr sz="900" spc="-25" dirty="0">
                <a:solidFill>
                  <a:srgbClr val="FFFFFF"/>
                </a:solidFill>
                <a:latin typeface="Avenir Next"/>
                <a:cs typeface="Avenir Next"/>
              </a:rPr>
              <a:t> </a:t>
            </a:r>
            <a:r>
              <a:rPr sz="900" dirty="0">
                <a:solidFill>
                  <a:srgbClr val="FFFFFF"/>
                </a:solidFill>
                <a:latin typeface="Avenir Next"/>
                <a:cs typeface="Avenir Next"/>
              </a:rPr>
              <a:t>(0)</a:t>
            </a:r>
            <a:r>
              <a:rPr sz="900" spc="-30" dirty="0">
                <a:solidFill>
                  <a:srgbClr val="FFFFFF"/>
                </a:solidFill>
                <a:latin typeface="Avenir Next"/>
                <a:cs typeface="Avenir Next"/>
              </a:rPr>
              <a:t> </a:t>
            </a:r>
            <a:r>
              <a:rPr sz="900" dirty="0">
                <a:solidFill>
                  <a:srgbClr val="FFFFFF"/>
                </a:solidFill>
                <a:latin typeface="Avenir Next"/>
                <a:cs typeface="Avenir Next"/>
              </a:rPr>
              <a:t>161</a:t>
            </a:r>
            <a:r>
              <a:rPr sz="900" spc="-30" dirty="0">
                <a:solidFill>
                  <a:srgbClr val="FFFFFF"/>
                </a:solidFill>
                <a:latin typeface="Avenir Next"/>
                <a:cs typeface="Avenir Next"/>
              </a:rPr>
              <a:t> </a:t>
            </a:r>
            <a:r>
              <a:rPr sz="900" dirty="0">
                <a:solidFill>
                  <a:srgbClr val="FFFFFF"/>
                </a:solidFill>
                <a:latin typeface="Avenir Next"/>
                <a:cs typeface="Avenir Next"/>
              </a:rPr>
              <a:t>438</a:t>
            </a:r>
            <a:r>
              <a:rPr sz="900" spc="-25" dirty="0">
                <a:solidFill>
                  <a:srgbClr val="FFFFFF"/>
                </a:solidFill>
                <a:latin typeface="Avenir Next"/>
                <a:cs typeface="Avenir Next"/>
              </a:rPr>
              <a:t> </a:t>
            </a:r>
            <a:r>
              <a:rPr sz="900" spc="-20" dirty="0">
                <a:solidFill>
                  <a:srgbClr val="FFFFFF"/>
                </a:solidFill>
                <a:latin typeface="Avenir Next"/>
                <a:cs typeface="Avenir Next"/>
              </a:rPr>
              <a:t>6200</a:t>
            </a:r>
            <a:endParaRPr sz="900">
              <a:latin typeface="Avenir Next"/>
              <a:cs typeface="Avenir Next"/>
            </a:endParaRPr>
          </a:p>
          <a:p>
            <a:pPr marL="12700">
              <a:lnSpc>
                <a:spcPct val="100000"/>
              </a:lnSpc>
              <a:spcBef>
                <a:spcPts val="30"/>
              </a:spcBef>
            </a:pPr>
            <a:r>
              <a:rPr sz="900" dirty="0">
                <a:solidFill>
                  <a:srgbClr val="FFFFFF"/>
                </a:solidFill>
                <a:latin typeface="Avenir Next"/>
                <a:cs typeface="Avenir Next"/>
              </a:rPr>
              <a:t>e</a:t>
            </a:r>
            <a:r>
              <a:rPr sz="900" spc="-15" dirty="0">
                <a:solidFill>
                  <a:srgbClr val="FFFFFF"/>
                </a:solidFill>
                <a:latin typeface="Avenir Next"/>
                <a:cs typeface="Avenir Next"/>
              </a:rPr>
              <a:t> </a:t>
            </a:r>
            <a:r>
              <a:rPr sz="900" dirty="0">
                <a:solidFill>
                  <a:srgbClr val="FFFFFF"/>
                </a:solidFill>
                <a:latin typeface="Avenir Next"/>
                <a:cs typeface="Avenir Next"/>
              </a:rPr>
              <a:t>:</a:t>
            </a:r>
            <a:r>
              <a:rPr sz="900" spc="-15" dirty="0">
                <a:solidFill>
                  <a:srgbClr val="FFFFFF"/>
                </a:solidFill>
                <a:latin typeface="Avenir Next"/>
                <a:cs typeface="Avenir Next"/>
              </a:rPr>
              <a:t> </a:t>
            </a:r>
            <a:r>
              <a:rPr sz="900" spc="-10" dirty="0">
                <a:solidFill>
                  <a:srgbClr val="FFFFFF"/>
                </a:solidFill>
                <a:latin typeface="Avenir Next"/>
                <a:cs typeface="Avenir Next"/>
                <a:hlinkClick r:id="rId2"/>
              </a:rPr>
              <a:t>customer.support@nccedu.com</a:t>
            </a:r>
            <a:endParaRPr sz="900">
              <a:latin typeface="Avenir Next"/>
              <a:cs typeface="Avenir Next"/>
            </a:endParaRPr>
          </a:p>
        </p:txBody>
      </p:sp>
      <p:pic>
        <p:nvPicPr>
          <p:cNvPr id="3" name="object 3"/>
          <p:cNvPicPr/>
          <p:nvPr/>
        </p:nvPicPr>
        <p:blipFill>
          <a:blip r:embed="rId3" cstate="print"/>
          <a:stretch>
            <a:fillRect/>
          </a:stretch>
        </p:blipFill>
        <p:spPr>
          <a:xfrm>
            <a:off x="486878" y="1741401"/>
            <a:ext cx="8932514" cy="1142961"/>
          </a:xfrm>
          <a:prstGeom prst="rect">
            <a:avLst/>
          </a:prstGeom>
        </p:spPr>
      </p:pic>
      <p:sp>
        <p:nvSpPr>
          <p:cNvPr id="4" name="object 4"/>
          <p:cNvSpPr txBox="1"/>
          <p:nvPr/>
        </p:nvSpPr>
        <p:spPr>
          <a:xfrm>
            <a:off x="3761291" y="4610175"/>
            <a:ext cx="1254760" cy="436880"/>
          </a:xfrm>
          <a:prstGeom prst="rect">
            <a:avLst/>
          </a:prstGeom>
        </p:spPr>
        <p:txBody>
          <a:bodyPr vert="horz" wrap="square" lIns="0" tIns="12700" rIns="0" bIns="0" rtlCol="0">
            <a:spAutoFit/>
          </a:bodyPr>
          <a:lstStyle/>
          <a:p>
            <a:pPr marL="12700">
              <a:lnSpc>
                <a:spcPct val="100000"/>
              </a:lnSpc>
              <a:spcBef>
                <a:spcPts val="100"/>
              </a:spcBef>
            </a:pPr>
            <a:r>
              <a:rPr sz="900" b="1" spc="-10" dirty="0">
                <a:solidFill>
                  <a:srgbClr val="FFFFFF"/>
                </a:solidFill>
                <a:latin typeface="Avenir Next"/>
                <a:cs typeface="Avenir Next"/>
              </a:rPr>
              <a:t>CHINA</a:t>
            </a:r>
            <a:endParaRPr sz="900">
              <a:latin typeface="Avenir Next"/>
              <a:cs typeface="Avenir Next"/>
            </a:endParaRPr>
          </a:p>
          <a:p>
            <a:pPr marL="12700">
              <a:lnSpc>
                <a:spcPct val="100000"/>
              </a:lnSpc>
            </a:pPr>
            <a:r>
              <a:rPr sz="900" spc="-10" dirty="0">
                <a:solidFill>
                  <a:srgbClr val="FFFFFF"/>
                </a:solidFill>
                <a:latin typeface="Avenir Next"/>
                <a:cs typeface="Avenir Next"/>
              </a:rPr>
              <a:t>Beijing</a:t>
            </a:r>
            <a:endParaRPr sz="900">
              <a:latin typeface="Avenir Next"/>
              <a:cs typeface="Avenir Next"/>
            </a:endParaRPr>
          </a:p>
          <a:p>
            <a:pPr marL="12700">
              <a:lnSpc>
                <a:spcPct val="100000"/>
              </a:lnSpc>
            </a:pPr>
            <a:r>
              <a:rPr sz="900" dirty="0">
                <a:solidFill>
                  <a:srgbClr val="FFFFFF"/>
                </a:solidFill>
                <a:latin typeface="Avenir Next"/>
                <a:cs typeface="Avenir Next"/>
              </a:rPr>
              <a:t>t</a:t>
            </a:r>
            <a:r>
              <a:rPr sz="900" spc="-30" dirty="0">
                <a:solidFill>
                  <a:srgbClr val="FFFFFF"/>
                </a:solidFill>
                <a:latin typeface="Avenir Next"/>
                <a:cs typeface="Avenir Next"/>
              </a:rPr>
              <a:t> </a:t>
            </a:r>
            <a:r>
              <a:rPr sz="900" dirty="0">
                <a:solidFill>
                  <a:srgbClr val="FFFFFF"/>
                </a:solidFill>
                <a:latin typeface="Avenir Next"/>
                <a:cs typeface="Avenir Next"/>
              </a:rPr>
              <a:t>:</a:t>
            </a:r>
            <a:r>
              <a:rPr sz="900" spc="-30" dirty="0">
                <a:solidFill>
                  <a:srgbClr val="FFFFFF"/>
                </a:solidFill>
                <a:latin typeface="Avenir Next"/>
                <a:cs typeface="Avenir Next"/>
              </a:rPr>
              <a:t> </a:t>
            </a:r>
            <a:r>
              <a:rPr sz="900" dirty="0">
                <a:solidFill>
                  <a:srgbClr val="FFFFFF"/>
                </a:solidFill>
                <a:latin typeface="Avenir Next"/>
                <a:cs typeface="Avenir Next"/>
              </a:rPr>
              <a:t>+86</a:t>
            </a:r>
            <a:r>
              <a:rPr sz="900" spc="-25" dirty="0">
                <a:solidFill>
                  <a:srgbClr val="FFFFFF"/>
                </a:solidFill>
                <a:latin typeface="Avenir Next"/>
                <a:cs typeface="Avenir Next"/>
              </a:rPr>
              <a:t> </a:t>
            </a:r>
            <a:r>
              <a:rPr sz="900" dirty="0">
                <a:solidFill>
                  <a:srgbClr val="FFFFFF"/>
                </a:solidFill>
                <a:latin typeface="Avenir Next"/>
                <a:cs typeface="Avenir Next"/>
              </a:rPr>
              <a:t>(0)</a:t>
            </a:r>
            <a:r>
              <a:rPr sz="900" spc="-30" dirty="0">
                <a:solidFill>
                  <a:srgbClr val="FFFFFF"/>
                </a:solidFill>
                <a:latin typeface="Avenir Next"/>
                <a:cs typeface="Avenir Next"/>
              </a:rPr>
              <a:t> </a:t>
            </a:r>
            <a:r>
              <a:rPr sz="900" dirty="0">
                <a:solidFill>
                  <a:srgbClr val="FFFFFF"/>
                </a:solidFill>
                <a:latin typeface="Avenir Next"/>
                <a:cs typeface="Avenir Next"/>
              </a:rPr>
              <a:t>10</a:t>
            </a:r>
            <a:r>
              <a:rPr sz="900" spc="-30" dirty="0">
                <a:solidFill>
                  <a:srgbClr val="FFFFFF"/>
                </a:solidFill>
                <a:latin typeface="Avenir Next"/>
                <a:cs typeface="Avenir Next"/>
              </a:rPr>
              <a:t> </a:t>
            </a:r>
            <a:r>
              <a:rPr sz="900" dirty="0">
                <a:solidFill>
                  <a:srgbClr val="FFFFFF"/>
                </a:solidFill>
                <a:latin typeface="Avenir Next"/>
                <a:cs typeface="Avenir Next"/>
              </a:rPr>
              <a:t>6520</a:t>
            </a:r>
            <a:r>
              <a:rPr sz="900" spc="-25" dirty="0">
                <a:solidFill>
                  <a:srgbClr val="FFFFFF"/>
                </a:solidFill>
                <a:latin typeface="Avenir Next"/>
                <a:cs typeface="Avenir Next"/>
              </a:rPr>
              <a:t> </a:t>
            </a:r>
            <a:r>
              <a:rPr sz="900" spc="-20" dirty="0">
                <a:solidFill>
                  <a:srgbClr val="FFFFFF"/>
                </a:solidFill>
                <a:latin typeface="Avenir Next"/>
                <a:cs typeface="Avenir Next"/>
              </a:rPr>
              <a:t>4030</a:t>
            </a:r>
            <a:endParaRPr sz="900">
              <a:latin typeface="Avenir Next"/>
              <a:cs typeface="Avenir Next"/>
            </a:endParaRPr>
          </a:p>
        </p:txBody>
      </p:sp>
      <p:sp>
        <p:nvSpPr>
          <p:cNvPr id="5" name="object 5"/>
          <p:cNvSpPr/>
          <p:nvPr/>
        </p:nvSpPr>
        <p:spPr>
          <a:xfrm>
            <a:off x="3541852" y="4563514"/>
            <a:ext cx="0" cy="1784350"/>
          </a:xfrm>
          <a:custGeom>
            <a:avLst/>
            <a:gdLst/>
            <a:ahLst/>
            <a:cxnLst/>
            <a:rect l="l" t="t" r="r" b="b"/>
            <a:pathLst>
              <a:path h="1784350">
                <a:moveTo>
                  <a:pt x="0" y="0"/>
                </a:moveTo>
                <a:lnTo>
                  <a:pt x="0" y="1784290"/>
                </a:lnTo>
              </a:path>
            </a:pathLst>
          </a:custGeom>
          <a:ln w="6153">
            <a:solidFill>
              <a:srgbClr val="FFFFFF"/>
            </a:solidFill>
          </a:ln>
        </p:spPr>
        <p:txBody>
          <a:bodyPr wrap="square" lIns="0" tIns="0" rIns="0" bIns="0" rtlCol="0"/>
          <a:lstStyle/>
          <a:p>
            <a:endParaRPr/>
          </a:p>
        </p:txBody>
      </p:sp>
      <p:sp>
        <p:nvSpPr>
          <p:cNvPr id="6" name="object 6"/>
          <p:cNvSpPr txBox="1"/>
          <p:nvPr/>
        </p:nvSpPr>
        <p:spPr>
          <a:xfrm>
            <a:off x="3744671" y="5280799"/>
            <a:ext cx="1819275" cy="1103630"/>
          </a:xfrm>
          <a:prstGeom prst="rect">
            <a:avLst/>
          </a:prstGeom>
        </p:spPr>
        <p:txBody>
          <a:bodyPr vert="horz" wrap="square" lIns="0" tIns="12700" rIns="0" bIns="0" rtlCol="0">
            <a:spAutoFit/>
          </a:bodyPr>
          <a:lstStyle/>
          <a:p>
            <a:pPr marL="35560">
              <a:lnSpc>
                <a:spcPct val="100000"/>
              </a:lnSpc>
              <a:spcBef>
                <a:spcPts val="100"/>
              </a:spcBef>
            </a:pPr>
            <a:r>
              <a:rPr sz="900" b="1" spc="-10" dirty="0">
                <a:solidFill>
                  <a:srgbClr val="FFFFFF"/>
                </a:solidFill>
                <a:latin typeface="Avenir Next"/>
                <a:cs typeface="Avenir Next"/>
              </a:rPr>
              <a:t>MALAYSIA</a:t>
            </a:r>
            <a:endParaRPr sz="900">
              <a:latin typeface="Avenir Next"/>
              <a:cs typeface="Avenir Next"/>
            </a:endParaRPr>
          </a:p>
          <a:p>
            <a:pPr marL="35560">
              <a:lnSpc>
                <a:spcPct val="100000"/>
              </a:lnSpc>
            </a:pPr>
            <a:r>
              <a:rPr sz="900" dirty="0">
                <a:solidFill>
                  <a:srgbClr val="FFFFFF"/>
                </a:solidFill>
                <a:latin typeface="Avenir Next"/>
                <a:cs typeface="Avenir Next"/>
              </a:rPr>
              <a:t>Kuala</a:t>
            </a:r>
            <a:r>
              <a:rPr sz="900" spc="-55" dirty="0">
                <a:solidFill>
                  <a:srgbClr val="FFFFFF"/>
                </a:solidFill>
                <a:latin typeface="Avenir Next"/>
                <a:cs typeface="Avenir Next"/>
              </a:rPr>
              <a:t> </a:t>
            </a:r>
            <a:r>
              <a:rPr sz="900" spc="-10" dirty="0">
                <a:solidFill>
                  <a:srgbClr val="FFFFFF"/>
                </a:solidFill>
                <a:latin typeface="Avenir Next"/>
                <a:cs typeface="Avenir Next"/>
              </a:rPr>
              <a:t>Lumpur</a:t>
            </a:r>
            <a:endParaRPr sz="900">
              <a:latin typeface="Avenir Next"/>
              <a:cs typeface="Avenir Next"/>
            </a:endParaRPr>
          </a:p>
          <a:p>
            <a:pPr marL="35560">
              <a:lnSpc>
                <a:spcPct val="100000"/>
              </a:lnSpc>
            </a:pPr>
            <a:r>
              <a:rPr sz="900" dirty="0">
                <a:solidFill>
                  <a:srgbClr val="FFFFFF"/>
                </a:solidFill>
                <a:latin typeface="Avenir Next"/>
                <a:cs typeface="Avenir Next"/>
              </a:rPr>
              <a:t>t</a:t>
            </a:r>
            <a:r>
              <a:rPr sz="900" spc="-30" dirty="0">
                <a:solidFill>
                  <a:srgbClr val="FFFFFF"/>
                </a:solidFill>
                <a:latin typeface="Avenir Next"/>
                <a:cs typeface="Avenir Next"/>
              </a:rPr>
              <a:t> </a:t>
            </a:r>
            <a:r>
              <a:rPr sz="900" dirty="0">
                <a:solidFill>
                  <a:srgbClr val="FFFFFF"/>
                </a:solidFill>
                <a:latin typeface="Avenir Next"/>
                <a:cs typeface="Avenir Next"/>
              </a:rPr>
              <a:t>:</a:t>
            </a:r>
            <a:r>
              <a:rPr sz="900" spc="-30" dirty="0">
                <a:solidFill>
                  <a:srgbClr val="FFFFFF"/>
                </a:solidFill>
                <a:latin typeface="Avenir Next"/>
                <a:cs typeface="Avenir Next"/>
              </a:rPr>
              <a:t> </a:t>
            </a:r>
            <a:r>
              <a:rPr sz="900" dirty="0">
                <a:solidFill>
                  <a:srgbClr val="FFFFFF"/>
                </a:solidFill>
                <a:latin typeface="Avenir Next"/>
                <a:cs typeface="Avenir Next"/>
              </a:rPr>
              <a:t>+60</a:t>
            </a:r>
            <a:r>
              <a:rPr sz="900" spc="-25" dirty="0">
                <a:solidFill>
                  <a:srgbClr val="FFFFFF"/>
                </a:solidFill>
                <a:latin typeface="Avenir Next"/>
                <a:cs typeface="Avenir Next"/>
              </a:rPr>
              <a:t> </a:t>
            </a:r>
            <a:r>
              <a:rPr sz="900" dirty="0">
                <a:solidFill>
                  <a:srgbClr val="FFFFFF"/>
                </a:solidFill>
                <a:latin typeface="Avenir Next"/>
                <a:cs typeface="Avenir Next"/>
              </a:rPr>
              <a:t>(0)</a:t>
            </a:r>
            <a:r>
              <a:rPr sz="900" spc="-30" dirty="0">
                <a:solidFill>
                  <a:srgbClr val="FFFFFF"/>
                </a:solidFill>
                <a:latin typeface="Avenir Next"/>
                <a:cs typeface="Avenir Next"/>
              </a:rPr>
              <a:t> </a:t>
            </a:r>
            <a:r>
              <a:rPr sz="900" dirty="0">
                <a:solidFill>
                  <a:srgbClr val="FFFFFF"/>
                </a:solidFill>
                <a:latin typeface="Avenir Next"/>
                <a:cs typeface="Avenir Next"/>
              </a:rPr>
              <a:t>11</a:t>
            </a:r>
            <a:r>
              <a:rPr sz="900" spc="-30" dirty="0">
                <a:solidFill>
                  <a:srgbClr val="FFFFFF"/>
                </a:solidFill>
                <a:latin typeface="Avenir Next"/>
                <a:cs typeface="Avenir Next"/>
              </a:rPr>
              <a:t> </a:t>
            </a:r>
            <a:r>
              <a:rPr sz="900" dirty="0">
                <a:solidFill>
                  <a:srgbClr val="FFFFFF"/>
                </a:solidFill>
                <a:latin typeface="Avenir Next"/>
                <a:cs typeface="Avenir Next"/>
              </a:rPr>
              <a:t>6339</a:t>
            </a:r>
            <a:r>
              <a:rPr sz="900" spc="-25" dirty="0">
                <a:solidFill>
                  <a:srgbClr val="FFFFFF"/>
                </a:solidFill>
                <a:latin typeface="Avenir Next"/>
                <a:cs typeface="Avenir Next"/>
              </a:rPr>
              <a:t> </a:t>
            </a:r>
            <a:r>
              <a:rPr sz="900" spc="-20" dirty="0">
                <a:solidFill>
                  <a:srgbClr val="FFFFFF"/>
                </a:solidFill>
                <a:latin typeface="Avenir Next"/>
                <a:cs typeface="Avenir Next"/>
              </a:rPr>
              <a:t>6200</a:t>
            </a:r>
            <a:endParaRPr sz="900">
              <a:latin typeface="Avenir Next"/>
              <a:cs typeface="Avenir Next"/>
            </a:endParaRPr>
          </a:p>
          <a:p>
            <a:pPr marL="35560">
              <a:lnSpc>
                <a:spcPct val="100000"/>
              </a:lnSpc>
            </a:pPr>
            <a:r>
              <a:rPr sz="900" dirty="0">
                <a:solidFill>
                  <a:srgbClr val="FFFFFF"/>
                </a:solidFill>
                <a:latin typeface="Avenir Next"/>
                <a:cs typeface="Avenir Next"/>
              </a:rPr>
              <a:t>e</a:t>
            </a:r>
            <a:r>
              <a:rPr sz="900" spc="-25" dirty="0">
                <a:solidFill>
                  <a:srgbClr val="FFFFFF"/>
                </a:solidFill>
                <a:latin typeface="Avenir Next"/>
                <a:cs typeface="Avenir Next"/>
              </a:rPr>
              <a:t> </a:t>
            </a:r>
            <a:r>
              <a:rPr sz="900" dirty="0">
                <a:solidFill>
                  <a:srgbClr val="FFFFFF"/>
                </a:solidFill>
                <a:latin typeface="Avenir Next"/>
                <a:cs typeface="Avenir Next"/>
              </a:rPr>
              <a:t>:</a:t>
            </a:r>
            <a:r>
              <a:rPr sz="900" spc="-15" dirty="0">
                <a:solidFill>
                  <a:srgbClr val="FFFFFF"/>
                </a:solidFill>
                <a:latin typeface="Avenir Next"/>
                <a:cs typeface="Avenir Next"/>
              </a:rPr>
              <a:t> </a:t>
            </a:r>
            <a:r>
              <a:rPr sz="900" spc="-10" dirty="0">
                <a:solidFill>
                  <a:srgbClr val="FFFFFF"/>
                </a:solidFill>
                <a:latin typeface="Avenir Next"/>
                <a:cs typeface="Avenir Next"/>
                <a:hlinkClick r:id="rId4"/>
              </a:rPr>
              <a:t>n</a:t>
            </a:r>
            <a:r>
              <a:rPr sz="900" spc="-10" dirty="0">
                <a:solidFill>
                  <a:srgbClr val="FFFFFF"/>
                </a:solidFill>
                <a:latin typeface="Avenir Next"/>
                <a:cs typeface="Avenir Next"/>
                <a:hlinkClick r:id="rId5"/>
              </a:rPr>
              <a:t>ccedu.my@nccedu.com</a:t>
            </a:r>
            <a:endParaRPr sz="900">
              <a:latin typeface="Avenir Next"/>
              <a:cs typeface="Avenir Next"/>
            </a:endParaRPr>
          </a:p>
          <a:p>
            <a:pPr marL="12700">
              <a:lnSpc>
                <a:spcPct val="100000"/>
              </a:lnSpc>
              <a:spcBef>
                <a:spcPts val="869"/>
              </a:spcBef>
            </a:pPr>
            <a:r>
              <a:rPr sz="900" b="1" spc="-10" dirty="0">
                <a:solidFill>
                  <a:srgbClr val="FFFFFF"/>
                </a:solidFill>
                <a:latin typeface="Avenir Next"/>
                <a:cs typeface="Avenir Next"/>
              </a:rPr>
              <a:t>AFRICA</a:t>
            </a:r>
            <a:endParaRPr sz="900">
              <a:latin typeface="Avenir Next"/>
              <a:cs typeface="Avenir Next"/>
            </a:endParaRPr>
          </a:p>
          <a:p>
            <a:pPr marL="12700">
              <a:lnSpc>
                <a:spcPct val="100000"/>
              </a:lnSpc>
              <a:spcBef>
                <a:spcPts val="30"/>
              </a:spcBef>
            </a:pPr>
            <a:r>
              <a:rPr sz="900" dirty="0">
                <a:solidFill>
                  <a:srgbClr val="FFFFFF"/>
                </a:solidFill>
                <a:latin typeface="Avenir Next"/>
                <a:cs typeface="Avenir Next"/>
              </a:rPr>
              <a:t>Cape</a:t>
            </a:r>
            <a:r>
              <a:rPr sz="900" spc="-45" dirty="0">
                <a:solidFill>
                  <a:srgbClr val="FFFFFF"/>
                </a:solidFill>
                <a:latin typeface="Avenir Next"/>
                <a:cs typeface="Avenir Next"/>
              </a:rPr>
              <a:t> </a:t>
            </a:r>
            <a:r>
              <a:rPr sz="900" spc="-20" dirty="0">
                <a:solidFill>
                  <a:srgbClr val="FFFFFF"/>
                </a:solidFill>
                <a:latin typeface="Avenir Next"/>
                <a:cs typeface="Avenir Next"/>
              </a:rPr>
              <a:t>Town</a:t>
            </a:r>
            <a:endParaRPr sz="900">
              <a:latin typeface="Avenir Next"/>
              <a:cs typeface="Avenir Next"/>
            </a:endParaRPr>
          </a:p>
          <a:p>
            <a:pPr marL="12700">
              <a:lnSpc>
                <a:spcPct val="100000"/>
              </a:lnSpc>
              <a:spcBef>
                <a:spcPts val="25"/>
              </a:spcBef>
            </a:pPr>
            <a:r>
              <a:rPr sz="900" dirty="0">
                <a:solidFill>
                  <a:srgbClr val="FFFFFF"/>
                </a:solidFill>
                <a:latin typeface="Avenir Next"/>
                <a:cs typeface="Avenir Next"/>
              </a:rPr>
              <a:t>e</a:t>
            </a:r>
            <a:r>
              <a:rPr sz="900" spc="-15" dirty="0">
                <a:solidFill>
                  <a:srgbClr val="FFFFFF"/>
                </a:solidFill>
                <a:latin typeface="Avenir Next"/>
                <a:cs typeface="Avenir Next"/>
              </a:rPr>
              <a:t> </a:t>
            </a:r>
            <a:r>
              <a:rPr sz="900" dirty="0">
                <a:solidFill>
                  <a:srgbClr val="FFFFFF"/>
                </a:solidFill>
                <a:latin typeface="Avenir Next"/>
                <a:cs typeface="Avenir Next"/>
              </a:rPr>
              <a:t>:</a:t>
            </a:r>
            <a:r>
              <a:rPr sz="900" spc="-15" dirty="0">
                <a:solidFill>
                  <a:srgbClr val="FFFFFF"/>
                </a:solidFill>
                <a:latin typeface="Avenir Next"/>
                <a:cs typeface="Avenir Next"/>
              </a:rPr>
              <a:t> </a:t>
            </a:r>
            <a:r>
              <a:rPr sz="900" spc="-10" dirty="0">
                <a:solidFill>
                  <a:srgbClr val="FFFFFF"/>
                </a:solidFill>
                <a:latin typeface="Avenir Next"/>
                <a:cs typeface="Avenir Next"/>
                <a:hlinkClick r:id="rId2"/>
              </a:rPr>
              <a:t>customer.support@nccedu.com</a:t>
            </a:r>
            <a:endParaRPr sz="900">
              <a:latin typeface="Avenir Next"/>
              <a:cs typeface="Avenir Next"/>
            </a:endParaRPr>
          </a:p>
        </p:txBody>
      </p:sp>
      <p:sp>
        <p:nvSpPr>
          <p:cNvPr id="7" name="object 7"/>
          <p:cNvSpPr txBox="1"/>
          <p:nvPr/>
        </p:nvSpPr>
        <p:spPr>
          <a:xfrm>
            <a:off x="3728046" y="4073194"/>
            <a:ext cx="1438910" cy="238760"/>
          </a:xfrm>
          <a:prstGeom prst="rect">
            <a:avLst/>
          </a:prstGeom>
        </p:spPr>
        <p:txBody>
          <a:bodyPr vert="horz" wrap="square" lIns="0" tIns="12700" rIns="0" bIns="0" rtlCol="0">
            <a:spAutoFit/>
          </a:bodyPr>
          <a:lstStyle/>
          <a:p>
            <a:pPr marL="12700">
              <a:lnSpc>
                <a:spcPct val="100000"/>
              </a:lnSpc>
              <a:spcBef>
                <a:spcPts val="100"/>
              </a:spcBef>
            </a:pPr>
            <a:r>
              <a:rPr sz="1400" b="1" u="sng" dirty="0">
                <a:solidFill>
                  <a:srgbClr val="FFFFFF"/>
                </a:solidFill>
                <a:uFill>
                  <a:solidFill>
                    <a:srgbClr val="FFFFFF"/>
                  </a:solidFill>
                </a:uFill>
                <a:latin typeface="Avenir Next"/>
                <a:cs typeface="Avenir Next"/>
              </a:rPr>
              <a:t>Regional</a:t>
            </a:r>
            <a:r>
              <a:rPr sz="1400" b="1" u="sng" spc="-85" dirty="0">
                <a:solidFill>
                  <a:srgbClr val="FFFFFF"/>
                </a:solidFill>
                <a:uFill>
                  <a:solidFill>
                    <a:srgbClr val="FFFFFF"/>
                  </a:solidFill>
                </a:uFill>
                <a:latin typeface="Avenir Next"/>
                <a:cs typeface="Avenir Next"/>
              </a:rPr>
              <a:t> </a:t>
            </a:r>
            <a:r>
              <a:rPr sz="1400" b="1" u="sng" spc="-10" dirty="0">
                <a:solidFill>
                  <a:srgbClr val="FFFFFF"/>
                </a:solidFill>
                <a:uFill>
                  <a:solidFill>
                    <a:srgbClr val="FFFFFF"/>
                  </a:solidFill>
                </a:uFill>
                <a:latin typeface="Avenir Next"/>
                <a:cs typeface="Avenir Next"/>
              </a:rPr>
              <a:t>Offices</a:t>
            </a:r>
            <a:endParaRPr sz="1400">
              <a:latin typeface="Avenir Next"/>
              <a:cs typeface="Avenir Next"/>
            </a:endParaRPr>
          </a:p>
        </p:txBody>
      </p:sp>
      <p:sp>
        <p:nvSpPr>
          <p:cNvPr id="8" name="object 8"/>
          <p:cNvSpPr txBox="1"/>
          <p:nvPr/>
        </p:nvSpPr>
        <p:spPr>
          <a:xfrm>
            <a:off x="734974" y="4073194"/>
            <a:ext cx="1349375" cy="238760"/>
          </a:xfrm>
          <a:prstGeom prst="rect">
            <a:avLst/>
          </a:prstGeom>
        </p:spPr>
        <p:txBody>
          <a:bodyPr vert="horz" wrap="square" lIns="0" tIns="12700" rIns="0" bIns="0" rtlCol="0">
            <a:spAutoFit/>
          </a:bodyPr>
          <a:lstStyle/>
          <a:p>
            <a:pPr marL="12700">
              <a:lnSpc>
                <a:spcPct val="100000"/>
              </a:lnSpc>
              <a:spcBef>
                <a:spcPts val="100"/>
              </a:spcBef>
            </a:pPr>
            <a:r>
              <a:rPr sz="1400" b="1" u="sng" dirty="0">
                <a:solidFill>
                  <a:srgbClr val="FFFFFF"/>
                </a:solidFill>
                <a:uFill>
                  <a:solidFill>
                    <a:srgbClr val="FFFFFF"/>
                  </a:solidFill>
                </a:uFill>
                <a:latin typeface="Avenir Next"/>
                <a:cs typeface="Avenir Next"/>
              </a:rPr>
              <a:t>Head</a:t>
            </a:r>
            <a:r>
              <a:rPr sz="1400" b="1" u="sng" spc="-65" dirty="0">
                <a:solidFill>
                  <a:srgbClr val="FFFFFF"/>
                </a:solidFill>
                <a:uFill>
                  <a:solidFill>
                    <a:srgbClr val="FFFFFF"/>
                  </a:solidFill>
                </a:uFill>
                <a:latin typeface="Avenir Next"/>
                <a:cs typeface="Avenir Next"/>
              </a:rPr>
              <a:t> </a:t>
            </a:r>
            <a:r>
              <a:rPr sz="1400" b="1" u="sng" dirty="0">
                <a:solidFill>
                  <a:srgbClr val="FFFFFF"/>
                </a:solidFill>
                <a:uFill>
                  <a:solidFill>
                    <a:srgbClr val="FFFFFF"/>
                  </a:solidFill>
                </a:uFill>
                <a:latin typeface="Avenir Next"/>
                <a:cs typeface="Avenir Next"/>
              </a:rPr>
              <a:t>Office</a:t>
            </a:r>
            <a:r>
              <a:rPr sz="1400" b="1" u="sng" spc="-55" dirty="0">
                <a:solidFill>
                  <a:srgbClr val="FFFFFF"/>
                </a:solidFill>
                <a:uFill>
                  <a:solidFill>
                    <a:srgbClr val="FFFFFF"/>
                  </a:solidFill>
                </a:uFill>
                <a:latin typeface="Avenir Next"/>
                <a:cs typeface="Avenir Next"/>
              </a:rPr>
              <a:t> </a:t>
            </a:r>
            <a:r>
              <a:rPr sz="1400" b="1" u="sng" spc="-25" dirty="0">
                <a:solidFill>
                  <a:srgbClr val="FFFFFF"/>
                </a:solidFill>
                <a:uFill>
                  <a:solidFill>
                    <a:srgbClr val="FFFFFF"/>
                  </a:solidFill>
                </a:uFill>
                <a:latin typeface="Avenir Next"/>
                <a:cs typeface="Avenir Next"/>
              </a:rPr>
              <a:t>UK</a:t>
            </a:r>
            <a:endParaRPr sz="1400">
              <a:latin typeface="Avenir Next"/>
              <a:cs typeface="Avenir Next"/>
            </a:endParaRPr>
          </a:p>
        </p:txBody>
      </p:sp>
    </p:spTree>
    <p:extLst>
      <p:ext uri="{BB962C8B-B14F-4D97-AF65-F5344CB8AC3E}">
        <p14:creationId xmlns:p14="http://schemas.microsoft.com/office/powerpoint/2010/main" val="36075799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D2BA464-3312-47C7-920D-1D2ECC0CBBFC}"/>
              </a:ext>
            </a:extLst>
          </p:cNvPr>
          <p:cNvSpPr txBox="1"/>
          <p:nvPr/>
        </p:nvSpPr>
        <p:spPr>
          <a:xfrm>
            <a:off x="1040365" y="643201"/>
            <a:ext cx="5332525" cy="646331"/>
          </a:xfrm>
          <a:prstGeom prst="rect">
            <a:avLst/>
          </a:prstGeom>
          <a:noFill/>
        </p:spPr>
        <p:txBody>
          <a:bodyPr wrap="square" lIns="91440" tIns="45720" rIns="91440" bIns="45720" rtlCol="0" anchor="t">
            <a:spAutoFit/>
          </a:bodyPr>
          <a:lstStyle/>
          <a:p>
            <a:r>
              <a:rPr lang="en-ZA" sz="3600" b="1" dirty="0">
                <a:solidFill>
                  <a:srgbClr val="012169"/>
                </a:solidFill>
                <a:latin typeface="Arial"/>
                <a:cs typeface="Calibri"/>
              </a:rPr>
              <a:t>Qualification Overview</a:t>
            </a:r>
          </a:p>
        </p:txBody>
      </p:sp>
      <p:pic>
        <p:nvPicPr>
          <p:cNvPr id="6" name="Picture 5" descr="A close up of a sign&#10;&#10;Description generated with very high confidence">
            <a:extLst>
              <a:ext uri="{FF2B5EF4-FFF2-40B4-BE49-F238E27FC236}">
                <a16:creationId xmlns:a16="http://schemas.microsoft.com/office/drawing/2014/main" id="{A8607F26-95E4-5C3A-4607-BBF63E3D8D25}"/>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10218215" y="-138951"/>
            <a:ext cx="1077548" cy="1259384"/>
          </a:xfrm>
          <a:prstGeom prst="rect">
            <a:avLst/>
          </a:prstGeom>
        </p:spPr>
      </p:pic>
      <p:sp>
        <p:nvSpPr>
          <p:cNvPr id="5" name="Content Placeholder 2">
            <a:extLst>
              <a:ext uri="{FF2B5EF4-FFF2-40B4-BE49-F238E27FC236}">
                <a16:creationId xmlns:a16="http://schemas.microsoft.com/office/drawing/2014/main" id="{7697D013-5455-A924-6349-4594737C26D7}"/>
              </a:ext>
            </a:extLst>
          </p:cNvPr>
          <p:cNvSpPr txBox="1">
            <a:spLocks/>
          </p:cNvSpPr>
          <p:nvPr/>
        </p:nvSpPr>
        <p:spPr>
          <a:xfrm>
            <a:off x="1271015" y="1477100"/>
            <a:ext cx="9369231" cy="4932077"/>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1800" b="1" dirty="0">
                <a:solidFill>
                  <a:srgbClr val="012169"/>
                </a:solidFill>
                <a:latin typeface="Arial" panose="020B0604020202020204" pitchFamily="34" charset="0"/>
                <a:cs typeface="Arial" panose="020B0604020202020204" pitchFamily="34" charset="0"/>
              </a:rPr>
              <a:t>Level 3 Diploma in Computing (L3DC)</a:t>
            </a:r>
          </a:p>
          <a:p>
            <a:pPr lvl="1"/>
            <a:r>
              <a:rPr lang="en-GB" sz="1800" dirty="0">
                <a:solidFill>
                  <a:srgbClr val="012169"/>
                </a:solidFill>
                <a:latin typeface="Arial" panose="020B0604020202020204" pitchFamily="34" charset="0"/>
                <a:cs typeface="Arial" panose="020B0604020202020204" pitchFamily="34" charset="0"/>
              </a:rPr>
              <a:t>5 Core Units </a:t>
            </a:r>
          </a:p>
          <a:p>
            <a:pPr lvl="1"/>
            <a:r>
              <a:rPr lang="en-GB" sz="1800" dirty="0">
                <a:solidFill>
                  <a:srgbClr val="012169"/>
                </a:solidFill>
                <a:latin typeface="Arial" panose="020B0604020202020204" pitchFamily="34" charset="0"/>
                <a:cs typeface="Arial" panose="020B0604020202020204" pitchFamily="34" charset="0"/>
              </a:rPr>
              <a:t>60 Credits</a:t>
            </a:r>
          </a:p>
          <a:p>
            <a:pPr marL="457200" lvl="1" indent="0">
              <a:buNone/>
            </a:pPr>
            <a:endParaRPr lang="en-GB" sz="1800" dirty="0">
              <a:solidFill>
                <a:srgbClr val="012169"/>
              </a:solidFill>
              <a:latin typeface="Arial" panose="020B0604020202020204" pitchFamily="34" charset="0"/>
              <a:cs typeface="Arial" panose="020B0604020202020204" pitchFamily="34" charset="0"/>
            </a:endParaRPr>
          </a:p>
          <a:p>
            <a:pPr marL="0" indent="0">
              <a:buNone/>
            </a:pPr>
            <a:r>
              <a:rPr lang="en-GB" sz="1800" b="1" dirty="0">
                <a:solidFill>
                  <a:srgbClr val="012169"/>
                </a:solidFill>
                <a:latin typeface="Arial" panose="020B0604020202020204" pitchFamily="34" charset="0"/>
                <a:cs typeface="Arial" panose="020B0604020202020204" pitchFamily="34" charset="0"/>
              </a:rPr>
              <a:t>Level 4 Diploma in Computing (L4DC) &amp; Level 4 Diploma in Computing with (Business Management) (L4DC BM) </a:t>
            </a:r>
          </a:p>
          <a:p>
            <a:pPr lvl="1"/>
            <a:r>
              <a:rPr lang="en-GB" sz="1800" dirty="0">
                <a:solidFill>
                  <a:srgbClr val="012169"/>
                </a:solidFill>
                <a:latin typeface="Arial" panose="020B0604020202020204" pitchFamily="34" charset="0"/>
                <a:cs typeface="Arial" panose="020B0604020202020204" pitchFamily="34" charset="0"/>
              </a:rPr>
              <a:t>5 Core Units + 3 Specialist Units (L4DC)</a:t>
            </a:r>
          </a:p>
          <a:p>
            <a:pPr lvl="1"/>
            <a:r>
              <a:rPr lang="en-GB" sz="1800" dirty="0">
                <a:solidFill>
                  <a:srgbClr val="012169"/>
                </a:solidFill>
                <a:latin typeface="Arial" panose="020B0604020202020204" pitchFamily="34" charset="0"/>
                <a:cs typeface="Arial" panose="020B0604020202020204" pitchFamily="34" charset="0"/>
              </a:rPr>
              <a:t>4 Core Units + 3 Specialist Units + 1 Elective Unit (L4DC BM)</a:t>
            </a:r>
          </a:p>
          <a:p>
            <a:pPr lvl="1"/>
            <a:r>
              <a:rPr lang="en-GB" sz="1800" dirty="0">
                <a:solidFill>
                  <a:srgbClr val="012169"/>
                </a:solidFill>
                <a:latin typeface="Arial" panose="020B0604020202020204" pitchFamily="34" charset="0"/>
                <a:cs typeface="Arial" panose="020B0604020202020204" pitchFamily="34" charset="0"/>
              </a:rPr>
              <a:t>120 Credits</a:t>
            </a:r>
          </a:p>
          <a:p>
            <a:pPr marL="457200" lvl="1" indent="0">
              <a:buNone/>
            </a:pPr>
            <a:endParaRPr lang="en-GB" sz="1800" dirty="0">
              <a:solidFill>
                <a:srgbClr val="012169"/>
              </a:solidFill>
              <a:latin typeface="Arial" panose="020B0604020202020204" pitchFamily="34" charset="0"/>
              <a:cs typeface="Arial" panose="020B0604020202020204" pitchFamily="34" charset="0"/>
            </a:endParaRPr>
          </a:p>
          <a:p>
            <a:pPr marL="0" indent="0">
              <a:buNone/>
            </a:pPr>
            <a:r>
              <a:rPr lang="en-GB" sz="1800" b="1" dirty="0">
                <a:solidFill>
                  <a:srgbClr val="012169"/>
                </a:solidFill>
                <a:latin typeface="Arial" panose="020B0604020202020204" pitchFamily="34" charset="0"/>
                <a:cs typeface="Arial" panose="020B0604020202020204" pitchFamily="34" charset="0"/>
              </a:rPr>
              <a:t>Level 5 Diploma in Computing (L5DC), Level 5 Diploma in Computing with (Business Management) (L5DC BM), Level 5 Diploma in Computing with (Cyber Security) (L5DC CS),  Level 5 Diploma in Computing with (Data Science) (L5DC DS)</a:t>
            </a:r>
          </a:p>
          <a:p>
            <a:pPr lvl="1"/>
            <a:r>
              <a:rPr lang="en-GB" sz="1800" dirty="0">
                <a:solidFill>
                  <a:srgbClr val="012169"/>
                </a:solidFill>
                <a:latin typeface="Arial" panose="020B0604020202020204" pitchFamily="34" charset="0"/>
                <a:cs typeface="Arial" panose="020B0604020202020204" pitchFamily="34" charset="0"/>
              </a:rPr>
              <a:t>6 Units </a:t>
            </a:r>
          </a:p>
          <a:p>
            <a:pPr lvl="1"/>
            <a:r>
              <a:rPr lang="en-GB" sz="1800" dirty="0">
                <a:solidFill>
                  <a:srgbClr val="012169"/>
                </a:solidFill>
                <a:latin typeface="Arial" panose="020B0604020202020204" pitchFamily="34" charset="0"/>
                <a:cs typeface="Arial" panose="020B0604020202020204" pitchFamily="34" charset="0"/>
              </a:rPr>
              <a:t>120 Credits </a:t>
            </a:r>
          </a:p>
        </p:txBody>
      </p:sp>
    </p:spTree>
    <p:extLst>
      <p:ext uri="{BB962C8B-B14F-4D97-AF65-F5344CB8AC3E}">
        <p14:creationId xmlns:p14="http://schemas.microsoft.com/office/powerpoint/2010/main" val="7777557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8C2D0AA-DC96-D0C8-0DA9-B689B0A11416}"/>
              </a:ext>
            </a:extLst>
          </p:cNvPr>
          <p:cNvSpPr txBox="1"/>
          <p:nvPr/>
        </p:nvSpPr>
        <p:spPr>
          <a:xfrm>
            <a:off x="496906" y="1216355"/>
            <a:ext cx="11111620" cy="3728649"/>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sz="2000" b="1" dirty="0">
                <a:solidFill>
                  <a:srgbClr val="012169"/>
                </a:solidFill>
                <a:latin typeface="Arial"/>
                <a:cs typeface="Arial"/>
              </a:rPr>
              <a:t>Reflecting Industry Changes</a:t>
            </a:r>
            <a:endParaRPr lang="en-US" sz="2000" dirty="0">
              <a:solidFill>
                <a:srgbClr val="012169"/>
              </a:solidFill>
              <a:latin typeface="Arial"/>
              <a:cs typeface="Arial"/>
            </a:endParaRPr>
          </a:p>
          <a:p>
            <a:pPr marL="285750" indent="-285750">
              <a:lnSpc>
                <a:spcPct val="150000"/>
              </a:lnSpc>
              <a:buFont typeface="Arial" panose="020B0604020202020204" pitchFamily="34" charset="0"/>
              <a:buChar char="•"/>
            </a:pPr>
            <a:r>
              <a:rPr lang="en-US" sz="2000" b="1" dirty="0">
                <a:solidFill>
                  <a:srgbClr val="012169"/>
                </a:solidFill>
                <a:latin typeface="Arial"/>
                <a:cs typeface="Arial"/>
              </a:rPr>
              <a:t>Alignment with Educational Standards</a:t>
            </a:r>
            <a:r>
              <a:rPr lang="en-US" sz="2000" dirty="0">
                <a:solidFill>
                  <a:srgbClr val="012169"/>
                </a:solidFill>
                <a:latin typeface="Arial"/>
                <a:cs typeface="Arial"/>
              </a:rPr>
              <a:t> </a:t>
            </a:r>
          </a:p>
          <a:p>
            <a:pPr marL="285750" indent="-285750">
              <a:lnSpc>
                <a:spcPct val="150000"/>
              </a:lnSpc>
              <a:buFont typeface="Arial" panose="020B0604020202020204" pitchFamily="34" charset="0"/>
              <a:buChar char="•"/>
            </a:pPr>
            <a:r>
              <a:rPr lang="en-US" sz="2000" b="1" dirty="0">
                <a:solidFill>
                  <a:srgbClr val="012169"/>
                </a:solidFill>
                <a:latin typeface="Arial"/>
                <a:cs typeface="Arial"/>
              </a:rPr>
              <a:t>Compliance with Regulatory Requirements</a:t>
            </a:r>
            <a:endParaRPr lang="en-US" sz="2000" dirty="0">
              <a:solidFill>
                <a:srgbClr val="012169"/>
              </a:solidFill>
              <a:latin typeface="Arial"/>
              <a:cs typeface="Arial"/>
            </a:endParaRPr>
          </a:p>
          <a:p>
            <a:pPr marL="285750" indent="-285750">
              <a:lnSpc>
                <a:spcPct val="150000"/>
              </a:lnSpc>
              <a:buFont typeface="Arial" panose="020B0604020202020204" pitchFamily="34" charset="0"/>
              <a:buChar char="•"/>
            </a:pPr>
            <a:r>
              <a:rPr lang="en-US" sz="2000" b="1" dirty="0">
                <a:solidFill>
                  <a:srgbClr val="012169"/>
                </a:solidFill>
                <a:latin typeface="Arial"/>
                <a:cs typeface="Arial"/>
              </a:rPr>
              <a:t>Incorporating Stakeholder Feedback</a:t>
            </a:r>
            <a:endParaRPr lang="en-US" sz="2000" dirty="0">
              <a:solidFill>
                <a:srgbClr val="012169"/>
              </a:solidFill>
              <a:latin typeface="Arial"/>
              <a:cs typeface="Arial"/>
            </a:endParaRPr>
          </a:p>
          <a:p>
            <a:pPr marL="285750" indent="-285750">
              <a:lnSpc>
                <a:spcPct val="150000"/>
              </a:lnSpc>
              <a:buFont typeface="Arial" panose="020B0604020202020204" pitchFamily="34" charset="0"/>
              <a:buChar char="•"/>
            </a:pPr>
            <a:r>
              <a:rPr lang="en-US" sz="2000" b="1" dirty="0">
                <a:solidFill>
                  <a:srgbClr val="012169"/>
                </a:solidFill>
                <a:latin typeface="Arial"/>
                <a:cs typeface="Arial"/>
              </a:rPr>
              <a:t>Enhancing Accessibility and Inclusivity</a:t>
            </a:r>
            <a:endParaRPr lang="en-US" sz="2000" dirty="0">
              <a:solidFill>
                <a:srgbClr val="012169"/>
              </a:solidFill>
              <a:latin typeface="Arial"/>
              <a:cs typeface="Arial"/>
            </a:endParaRPr>
          </a:p>
          <a:p>
            <a:pPr marL="285750" indent="-285750">
              <a:lnSpc>
                <a:spcPct val="150000"/>
              </a:lnSpc>
              <a:buFont typeface="Arial" panose="020B0604020202020204" pitchFamily="34" charset="0"/>
              <a:buChar char="•"/>
            </a:pPr>
            <a:r>
              <a:rPr lang="en-US" sz="2000" b="1" dirty="0" err="1">
                <a:solidFill>
                  <a:srgbClr val="012169"/>
                </a:solidFill>
                <a:latin typeface="Arial"/>
                <a:cs typeface="Arial"/>
              </a:rPr>
              <a:t>Utilising</a:t>
            </a:r>
            <a:r>
              <a:rPr lang="en-US" sz="2000" b="1" dirty="0">
                <a:solidFill>
                  <a:srgbClr val="012169"/>
                </a:solidFill>
                <a:latin typeface="Arial"/>
                <a:cs typeface="Arial"/>
              </a:rPr>
              <a:t> Technological Advancements</a:t>
            </a:r>
            <a:endParaRPr lang="en-US" sz="2000" dirty="0">
              <a:solidFill>
                <a:srgbClr val="012169"/>
              </a:solidFill>
              <a:latin typeface="Arial"/>
              <a:cs typeface="Arial"/>
            </a:endParaRPr>
          </a:p>
          <a:p>
            <a:pPr marL="285750" indent="-285750">
              <a:lnSpc>
                <a:spcPct val="150000"/>
              </a:lnSpc>
              <a:buFont typeface="Arial" panose="020B0604020202020204" pitchFamily="34" charset="0"/>
              <a:buChar char="•"/>
            </a:pPr>
            <a:r>
              <a:rPr lang="en-US" sz="2000" b="1" dirty="0">
                <a:solidFill>
                  <a:srgbClr val="012169"/>
                </a:solidFill>
                <a:latin typeface="Arial"/>
                <a:cs typeface="Arial"/>
              </a:rPr>
              <a:t>Improving Assessment Strategies</a:t>
            </a:r>
          </a:p>
          <a:p>
            <a:pPr marL="285750" indent="-285750">
              <a:lnSpc>
                <a:spcPct val="150000"/>
              </a:lnSpc>
              <a:buFont typeface="Arial" panose="020B0604020202020204" pitchFamily="34" charset="0"/>
              <a:buChar char="•"/>
            </a:pPr>
            <a:r>
              <a:rPr lang="en-US" sz="2000" b="1" dirty="0">
                <a:solidFill>
                  <a:srgbClr val="012169"/>
                </a:solidFill>
                <a:latin typeface="Arial"/>
                <a:cs typeface="Arial"/>
              </a:rPr>
              <a:t>Enhancing Quality Assurance Processes</a:t>
            </a:r>
            <a:endParaRPr lang="en-US" sz="2000" dirty="0">
              <a:solidFill>
                <a:srgbClr val="012169"/>
              </a:solidFill>
              <a:latin typeface="Arial"/>
              <a:cs typeface="Arial"/>
            </a:endParaRPr>
          </a:p>
        </p:txBody>
      </p:sp>
      <p:sp>
        <p:nvSpPr>
          <p:cNvPr id="4" name="TextBox 3">
            <a:extLst>
              <a:ext uri="{FF2B5EF4-FFF2-40B4-BE49-F238E27FC236}">
                <a16:creationId xmlns:a16="http://schemas.microsoft.com/office/drawing/2014/main" id="{0ED99265-22B7-36A4-B40E-485FBF0D749A}"/>
              </a:ext>
            </a:extLst>
          </p:cNvPr>
          <p:cNvSpPr txBox="1"/>
          <p:nvPr/>
        </p:nvSpPr>
        <p:spPr>
          <a:xfrm>
            <a:off x="377313" y="300302"/>
            <a:ext cx="9795387" cy="646331"/>
          </a:xfrm>
          <a:prstGeom prst="rect">
            <a:avLst/>
          </a:prstGeom>
          <a:noFill/>
        </p:spPr>
        <p:txBody>
          <a:bodyPr wrap="square" lIns="91440" tIns="45720" rIns="91440" bIns="45720" rtlCol="0" anchor="t">
            <a:spAutoFit/>
          </a:bodyPr>
          <a:lstStyle/>
          <a:p>
            <a:r>
              <a:rPr lang="en-ZA" sz="3600" b="1" dirty="0">
                <a:solidFill>
                  <a:srgbClr val="012169"/>
                </a:solidFill>
                <a:latin typeface="Arial"/>
                <a:cs typeface="Calibri"/>
              </a:rPr>
              <a:t>Updating our Qualifications – Why? </a:t>
            </a:r>
          </a:p>
        </p:txBody>
      </p:sp>
      <p:pic>
        <p:nvPicPr>
          <p:cNvPr id="1032" name="Picture 8">
            <a:extLst>
              <a:ext uri="{FF2B5EF4-FFF2-40B4-BE49-F238E27FC236}">
                <a16:creationId xmlns:a16="http://schemas.microsoft.com/office/drawing/2014/main" id="{83D7DF5F-AC29-A05E-9471-DF21BB7D093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77992" y="3429000"/>
            <a:ext cx="2857500" cy="2857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352756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2">
            <a:extLst>
              <a:ext uri="{FF2B5EF4-FFF2-40B4-BE49-F238E27FC236}">
                <a16:creationId xmlns:a16="http://schemas.microsoft.com/office/drawing/2014/main" id="{B14B66C9-B131-33AA-B3D3-BC3363F46636}"/>
              </a:ext>
            </a:extLst>
          </p:cNvPr>
          <p:cNvGraphicFramePr>
            <a:graphicFrameLocks/>
          </p:cNvGraphicFramePr>
          <p:nvPr>
            <p:extLst>
              <p:ext uri="{D42A27DB-BD31-4B8C-83A1-F6EECF244321}">
                <p14:modId xmlns:p14="http://schemas.microsoft.com/office/powerpoint/2010/main" val="2159312639"/>
              </p:ext>
            </p:extLst>
          </p:nvPr>
        </p:nvGraphicFramePr>
        <p:xfrm>
          <a:off x="139700" y="1435099"/>
          <a:ext cx="5906977" cy="37497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a:extLst>
              <a:ext uri="{FF2B5EF4-FFF2-40B4-BE49-F238E27FC236}">
                <a16:creationId xmlns:a16="http://schemas.microsoft.com/office/drawing/2014/main" id="{7EFB475E-2055-6C28-9340-492BFD960B9A}"/>
              </a:ext>
            </a:extLst>
          </p:cNvPr>
          <p:cNvSpPr txBox="1"/>
          <p:nvPr/>
        </p:nvSpPr>
        <p:spPr>
          <a:xfrm>
            <a:off x="6145325" y="1435098"/>
            <a:ext cx="5384800" cy="4406901"/>
          </a:xfrm>
          <a:prstGeom prst="rect">
            <a:avLst/>
          </a:prstGeom>
        </p:spPr>
        <p:txBody>
          <a:bodyPr vert="horz" lIns="91440" tIns="45720" rIns="91440" bIns="45720" rtlCol="0">
            <a:noAutofit/>
          </a:bodyPr>
          <a:lstStyle/>
          <a:p>
            <a:pPr>
              <a:lnSpc>
                <a:spcPct val="90000"/>
              </a:lnSpc>
              <a:spcAft>
                <a:spcPts val="600"/>
              </a:spcAft>
            </a:pPr>
            <a:r>
              <a:rPr lang="en-US" b="1" dirty="0">
                <a:solidFill>
                  <a:srgbClr val="012169"/>
                </a:solidFill>
                <a:latin typeface="Arial" panose="020B0604020202020204" pitchFamily="34" charset="0"/>
                <a:cs typeface="Arial" panose="020B0604020202020204" pitchFamily="34" charset="0"/>
              </a:rPr>
              <a:t>UNITS AND CREDITS </a:t>
            </a:r>
          </a:p>
          <a:p>
            <a:pPr>
              <a:lnSpc>
                <a:spcPct val="90000"/>
              </a:lnSpc>
              <a:spcAft>
                <a:spcPts val="600"/>
              </a:spcAft>
            </a:pPr>
            <a:endParaRPr lang="en-US" b="1" dirty="0">
              <a:solidFill>
                <a:srgbClr val="012169"/>
              </a:solidFill>
              <a:latin typeface="Arial" panose="020B0604020202020204" pitchFamily="34" charset="0"/>
              <a:cs typeface="Arial" panose="020B0604020202020204" pitchFamily="34" charset="0"/>
            </a:endParaRPr>
          </a:p>
          <a:p>
            <a:pPr marL="342900" indent="-228600">
              <a:lnSpc>
                <a:spcPct val="90000"/>
              </a:lnSpc>
              <a:spcAft>
                <a:spcPts val="600"/>
              </a:spcAft>
              <a:buFont typeface="Arial" panose="020B0604020202020204" pitchFamily="34" charset="0"/>
              <a:buChar char="•"/>
            </a:pPr>
            <a:r>
              <a:rPr lang="en-US" dirty="0">
                <a:solidFill>
                  <a:srgbClr val="012169"/>
                </a:solidFill>
                <a:latin typeface="Arial" panose="020B0604020202020204" pitchFamily="34" charset="0"/>
                <a:cs typeface="Arial" panose="020B0604020202020204" pitchFamily="34" charset="0"/>
              </a:rPr>
              <a:t>Study and Presentation Skills (10 credits)</a:t>
            </a:r>
          </a:p>
          <a:p>
            <a:pPr marL="114300">
              <a:lnSpc>
                <a:spcPct val="90000"/>
              </a:lnSpc>
              <a:spcAft>
                <a:spcPts val="600"/>
              </a:spcAft>
            </a:pPr>
            <a:endParaRPr lang="en-US" dirty="0">
              <a:solidFill>
                <a:srgbClr val="012169"/>
              </a:solidFill>
              <a:latin typeface="Arial" panose="020B0604020202020204" pitchFamily="34" charset="0"/>
              <a:cs typeface="Arial" panose="020B0604020202020204" pitchFamily="34" charset="0"/>
            </a:endParaRPr>
          </a:p>
          <a:p>
            <a:pPr marL="342900" indent="-228600">
              <a:lnSpc>
                <a:spcPct val="90000"/>
              </a:lnSpc>
              <a:spcAft>
                <a:spcPts val="600"/>
              </a:spcAft>
              <a:buFont typeface="Arial" panose="020B0604020202020204" pitchFamily="34" charset="0"/>
              <a:buChar char="•"/>
            </a:pPr>
            <a:r>
              <a:rPr lang="en-US" dirty="0">
                <a:solidFill>
                  <a:srgbClr val="012169"/>
                </a:solidFill>
                <a:latin typeface="Arial" panose="020B0604020202020204" pitchFamily="34" charset="0"/>
                <a:cs typeface="Arial" panose="020B0604020202020204" pitchFamily="34" charset="0"/>
              </a:rPr>
              <a:t>Introduction to Computer Science (10 credits)</a:t>
            </a:r>
          </a:p>
          <a:p>
            <a:pPr marL="114300">
              <a:lnSpc>
                <a:spcPct val="90000"/>
              </a:lnSpc>
              <a:spcAft>
                <a:spcPts val="600"/>
              </a:spcAft>
            </a:pPr>
            <a:endParaRPr lang="en-US" dirty="0">
              <a:solidFill>
                <a:srgbClr val="012169"/>
              </a:solidFill>
              <a:latin typeface="Arial" panose="020B0604020202020204" pitchFamily="34" charset="0"/>
              <a:cs typeface="Arial" panose="020B0604020202020204" pitchFamily="34" charset="0"/>
            </a:endParaRPr>
          </a:p>
          <a:p>
            <a:pPr marL="342900" indent="-228600">
              <a:lnSpc>
                <a:spcPct val="90000"/>
              </a:lnSpc>
              <a:spcAft>
                <a:spcPts val="600"/>
              </a:spcAft>
              <a:buFont typeface="Arial" panose="020B0604020202020204" pitchFamily="34" charset="0"/>
              <a:buChar char="•"/>
            </a:pPr>
            <a:r>
              <a:rPr lang="en-US" dirty="0">
                <a:solidFill>
                  <a:srgbClr val="012169"/>
                </a:solidFill>
                <a:latin typeface="Arial" panose="020B0604020202020204" pitchFamily="34" charset="0"/>
                <a:cs typeface="Arial" panose="020B0604020202020204" pitchFamily="34" charset="0"/>
              </a:rPr>
              <a:t>Mathematical Skills for Computing (10 credits)</a:t>
            </a:r>
          </a:p>
          <a:p>
            <a:pPr marL="114300">
              <a:lnSpc>
                <a:spcPct val="90000"/>
              </a:lnSpc>
              <a:spcAft>
                <a:spcPts val="600"/>
              </a:spcAft>
            </a:pPr>
            <a:endParaRPr lang="en-US" dirty="0">
              <a:solidFill>
                <a:srgbClr val="012169"/>
              </a:solidFill>
              <a:latin typeface="Arial" panose="020B0604020202020204" pitchFamily="34" charset="0"/>
              <a:cs typeface="Arial" panose="020B0604020202020204" pitchFamily="34" charset="0"/>
            </a:endParaRPr>
          </a:p>
          <a:p>
            <a:pPr marL="342900" indent="-228600">
              <a:lnSpc>
                <a:spcPct val="90000"/>
              </a:lnSpc>
              <a:spcAft>
                <a:spcPts val="600"/>
              </a:spcAft>
              <a:buFont typeface="Arial" panose="020B0604020202020204" pitchFamily="34" charset="0"/>
              <a:buChar char="•"/>
            </a:pPr>
            <a:r>
              <a:rPr lang="en-US" dirty="0">
                <a:solidFill>
                  <a:srgbClr val="012169"/>
                </a:solidFill>
                <a:latin typeface="Arial" panose="020B0604020202020204" pitchFamily="34" charset="0"/>
                <a:cs typeface="Arial" panose="020B0604020202020204" pitchFamily="34" charset="0"/>
              </a:rPr>
              <a:t>Introduction to Programming with Python (20 credits)</a:t>
            </a:r>
          </a:p>
          <a:p>
            <a:pPr marL="114300">
              <a:lnSpc>
                <a:spcPct val="90000"/>
              </a:lnSpc>
              <a:spcAft>
                <a:spcPts val="600"/>
              </a:spcAft>
            </a:pPr>
            <a:endParaRPr lang="en-US" dirty="0">
              <a:solidFill>
                <a:srgbClr val="012169"/>
              </a:solidFill>
              <a:latin typeface="Arial" panose="020B0604020202020204" pitchFamily="34" charset="0"/>
              <a:cs typeface="Arial" panose="020B0604020202020204" pitchFamily="34" charset="0"/>
            </a:endParaRPr>
          </a:p>
          <a:p>
            <a:pPr marL="342900" indent="-228600">
              <a:lnSpc>
                <a:spcPct val="90000"/>
              </a:lnSpc>
              <a:spcAft>
                <a:spcPts val="600"/>
              </a:spcAft>
              <a:buFont typeface="Arial" panose="020B0604020202020204" pitchFamily="34" charset="0"/>
              <a:buChar char="•"/>
            </a:pPr>
            <a:r>
              <a:rPr lang="en-US" dirty="0">
                <a:solidFill>
                  <a:srgbClr val="012169"/>
                </a:solidFill>
                <a:latin typeface="Arial" panose="020B0604020202020204" pitchFamily="34" charset="0"/>
                <a:cs typeface="Arial" panose="020B0604020202020204" pitchFamily="34" charset="0"/>
              </a:rPr>
              <a:t>Digital World (10 credits)</a:t>
            </a:r>
          </a:p>
          <a:p>
            <a:pPr>
              <a:lnSpc>
                <a:spcPct val="90000"/>
              </a:lnSpc>
              <a:spcAft>
                <a:spcPts val="600"/>
              </a:spcAft>
            </a:pPr>
            <a:endParaRPr lang="en-US" dirty="0">
              <a:solidFill>
                <a:srgbClr val="012169"/>
              </a:solidFill>
              <a:latin typeface="Arial" panose="020B0604020202020204" pitchFamily="34" charset="0"/>
              <a:cs typeface="Arial" panose="020B0604020202020204" pitchFamily="34" charset="0"/>
            </a:endParaRPr>
          </a:p>
          <a:p>
            <a:pPr indent="-228600">
              <a:lnSpc>
                <a:spcPct val="90000"/>
              </a:lnSpc>
              <a:spcAft>
                <a:spcPts val="600"/>
              </a:spcAft>
              <a:buFont typeface="Arial" panose="020B0604020202020204" pitchFamily="34" charset="0"/>
              <a:buChar char="•"/>
            </a:pPr>
            <a:endParaRPr lang="en-US" dirty="0">
              <a:solidFill>
                <a:srgbClr val="012169"/>
              </a:solidFill>
            </a:endParaRPr>
          </a:p>
        </p:txBody>
      </p:sp>
      <p:sp>
        <p:nvSpPr>
          <p:cNvPr id="5" name="TextBox 4">
            <a:extLst>
              <a:ext uri="{FF2B5EF4-FFF2-40B4-BE49-F238E27FC236}">
                <a16:creationId xmlns:a16="http://schemas.microsoft.com/office/drawing/2014/main" id="{FF2A68C7-5015-3C59-A65F-3F041E8D6FCE}"/>
              </a:ext>
            </a:extLst>
          </p:cNvPr>
          <p:cNvSpPr txBox="1"/>
          <p:nvPr/>
        </p:nvSpPr>
        <p:spPr>
          <a:xfrm>
            <a:off x="2170224" y="6098501"/>
            <a:ext cx="8612075" cy="341632"/>
          </a:xfrm>
          <a:prstGeom prst="rect">
            <a:avLst/>
          </a:prstGeom>
          <a:noFill/>
        </p:spPr>
        <p:txBody>
          <a:bodyPr wrap="square">
            <a:spAutoFit/>
          </a:bodyPr>
          <a:lstStyle/>
          <a:p>
            <a:pPr>
              <a:lnSpc>
                <a:spcPct val="90000"/>
              </a:lnSpc>
              <a:spcAft>
                <a:spcPts val="600"/>
              </a:spcAft>
            </a:pPr>
            <a:r>
              <a:rPr lang="en-US" dirty="0">
                <a:solidFill>
                  <a:srgbClr val="012169"/>
                </a:solidFill>
                <a:latin typeface="Arial" panose="020B0604020202020204" pitchFamily="34" charset="0"/>
                <a:cs typeface="Arial" panose="020B0604020202020204" pitchFamily="34" charset="0"/>
              </a:rPr>
              <a:t>Candidates must pass all 5 Units to be awarded the L3 Diploma in Computing.  </a:t>
            </a:r>
          </a:p>
        </p:txBody>
      </p:sp>
      <p:sp>
        <p:nvSpPr>
          <p:cNvPr id="6" name="TextBox 5">
            <a:extLst>
              <a:ext uri="{FF2B5EF4-FFF2-40B4-BE49-F238E27FC236}">
                <a16:creationId xmlns:a16="http://schemas.microsoft.com/office/drawing/2014/main" id="{0E161F70-C512-52D7-26F4-CEE539A7FA8A}"/>
              </a:ext>
            </a:extLst>
          </p:cNvPr>
          <p:cNvSpPr txBox="1"/>
          <p:nvPr/>
        </p:nvSpPr>
        <p:spPr>
          <a:xfrm>
            <a:off x="139700" y="417610"/>
            <a:ext cx="10388600" cy="646331"/>
          </a:xfrm>
          <a:prstGeom prst="rect">
            <a:avLst/>
          </a:prstGeom>
          <a:noFill/>
        </p:spPr>
        <p:txBody>
          <a:bodyPr wrap="square" lIns="91440" tIns="45720" rIns="91440" bIns="45720" rtlCol="0" anchor="t">
            <a:spAutoFit/>
          </a:bodyPr>
          <a:lstStyle/>
          <a:p>
            <a:r>
              <a:rPr lang="en-ZA" sz="3600" b="1" dirty="0">
                <a:solidFill>
                  <a:srgbClr val="012169"/>
                </a:solidFill>
                <a:latin typeface="Arial"/>
                <a:cs typeface="Calibri"/>
              </a:rPr>
              <a:t>Level 3 Diploma in Computing (L3DC)</a:t>
            </a:r>
          </a:p>
        </p:txBody>
      </p:sp>
    </p:spTree>
    <p:extLst>
      <p:ext uri="{BB962C8B-B14F-4D97-AF65-F5344CB8AC3E}">
        <p14:creationId xmlns:p14="http://schemas.microsoft.com/office/powerpoint/2010/main" val="29684432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1ECBC69-5A24-D72B-63E9-90243849664B}"/>
              </a:ext>
            </a:extLst>
          </p:cNvPr>
          <p:cNvSpPr txBox="1">
            <a:spLocks/>
          </p:cNvSpPr>
          <p:nvPr/>
        </p:nvSpPr>
        <p:spPr>
          <a:xfrm>
            <a:off x="513021" y="1489409"/>
            <a:ext cx="11165958" cy="4940322"/>
          </a:xfr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a:lnSpc>
                <a:spcPct val="100000"/>
              </a:lnSpc>
            </a:pPr>
            <a:r>
              <a:rPr lang="en-US" sz="1600" b="0" i="0" dirty="0">
                <a:solidFill>
                  <a:srgbClr val="012169"/>
                </a:solidFill>
                <a:effectLst/>
                <a:latin typeface="+mj-lt"/>
              </a:rPr>
              <a:t>Completed their GCSE/IGCSE ‘O’ Levels or an equivalent* qualification in their own country and passed 4 subjects with minimum grades of ‘C’, ‘4’ or equivalent* in each. English and Mathematics should be included in these minimum grades. </a:t>
            </a:r>
          </a:p>
          <a:p>
            <a:pPr algn="l">
              <a:lnSpc>
                <a:spcPct val="100000"/>
              </a:lnSpc>
            </a:pPr>
            <a:r>
              <a:rPr lang="en-US" sz="1600" b="0" i="0" dirty="0">
                <a:solidFill>
                  <a:srgbClr val="012169"/>
                </a:solidFill>
                <a:effectLst/>
                <a:latin typeface="+mj-lt"/>
              </a:rPr>
              <a:t>In instances where a student achieves a lower score in Mathematics, they will be required to pass a Mathematics pre-assessment test set by the </a:t>
            </a:r>
            <a:r>
              <a:rPr lang="en-US" sz="1600" b="0" i="0" dirty="0" err="1">
                <a:solidFill>
                  <a:srgbClr val="012169"/>
                </a:solidFill>
                <a:effectLst/>
                <a:latin typeface="+mj-lt"/>
              </a:rPr>
              <a:t>centre</a:t>
            </a:r>
            <a:r>
              <a:rPr lang="en-US" sz="1600" b="0" i="0" dirty="0">
                <a:solidFill>
                  <a:srgbClr val="012169"/>
                </a:solidFill>
                <a:effectLst/>
                <a:latin typeface="+mj-lt"/>
              </a:rPr>
              <a:t> and achieve the minimum mark.**  </a:t>
            </a:r>
          </a:p>
          <a:p>
            <a:pPr algn="l">
              <a:lnSpc>
                <a:spcPct val="100000"/>
              </a:lnSpc>
            </a:pPr>
            <a:r>
              <a:rPr lang="en-US" sz="1600" b="0" i="0" dirty="0">
                <a:solidFill>
                  <a:srgbClr val="012169"/>
                </a:solidFill>
                <a:effectLst/>
                <a:latin typeface="+mj-lt"/>
              </a:rPr>
              <a:t>Students who do not have a GCSE/</a:t>
            </a:r>
            <a:r>
              <a:rPr lang="en-US" sz="1600" b="0" i="0" dirty="0" err="1">
                <a:solidFill>
                  <a:srgbClr val="012169"/>
                </a:solidFill>
                <a:effectLst/>
                <a:latin typeface="+mj-lt"/>
              </a:rPr>
              <a:t>iGCSE</a:t>
            </a:r>
            <a:r>
              <a:rPr lang="en-US" sz="1600" b="0" i="0" dirty="0">
                <a:solidFill>
                  <a:srgbClr val="012169"/>
                </a:solidFill>
                <a:effectLst/>
                <a:latin typeface="+mj-lt"/>
              </a:rPr>
              <a:t> 'O' Levels or equivalent at a 'C' '4' in English, must have a valid score of 5.5 or above in the International English Language Testing System (IELTS) examination. Alternatively, students must take and pass the free NCC Education Higher English Placement Test which is administered by our Accredited Partner </a:t>
            </a:r>
            <a:r>
              <a:rPr lang="en-US" sz="1600" b="0" i="0" dirty="0" err="1">
                <a:solidFill>
                  <a:srgbClr val="012169"/>
                </a:solidFill>
                <a:effectLst/>
                <a:latin typeface="+mj-lt"/>
              </a:rPr>
              <a:t>Centres</a:t>
            </a:r>
            <a:r>
              <a:rPr lang="en-US" sz="1600" b="0" i="0" dirty="0">
                <a:solidFill>
                  <a:srgbClr val="012169"/>
                </a:solidFill>
                <a:effectLst/>
                <a:latin typeface="+mj-lt"/>
              </a:rPr>
              <a:t>.  </a:t>
            </a:r>
          </a:p>
          <a:p>
            <a:pPr algn="l">
              <a:lnSpc>
                <a:spcPct val="100000"/>
              </a:lnSpc>
            </a:pPr>
            <a:r>
              <a:rPr lang="en-US" sz="1600" b="0" i="0" dirty="0">
                <a:solidFill>
                  <a:srgbClr val="012169"/>
                </a:solidFill>
                <a:effectLst/>
                <a:latin typeface="+mj-lt"/>
              </a:rPr>
              <a:t>*</a:t>
            </a:r>
            <a:r>
              <a:rPr lang="en-US" sz="1600" b="0" i="0" dirty="0" err="1">
                <a:solidFill>
                  <a:srgbClr val="012169"/>
                </a:solidFill>
                <a:effectLst/>
                <a:latin typeface="+mj-lt"/>
              </a:rPr>
              <a:t>Centres</a:t>
            </a:r>
            <a:r>
              <a:rPr lang="en-US" sz="1600" b="0" i="0" dirty="0">
                <a:solidFill>
                  <a:srgbClr val="012169"/>
                </a:solidFill>
                <a:effectLst/>
                <a:latin typeface="+mj-lt"/>
              </a:rPr>
              <a:t> need to provide evidence to justify any equivalency decision (both qualification equivalency and grade equivalency) they make pertaining to any enrolments via non-GCSE or non-standard routes.</a:t>
            </a:r>
          </a:p>
          <a:p>
            <a:pPr algn="l">
              <a:lnSpc>
                <a:spcPct val="100000"/>
              </a:lnSpc>
            </a:pPr>
            <a:r>
              <a:rPr lang="en-US" sz="1600" b="0" i="0" dirty="0">
                <a:solidFill>
                  <a:srgbClr val="012169"/>
                </a:solidFill>
                <a:effectLst/>
                <a:latin typeface="+mj-lt"/>
              </a:rPr>
              <a:t>**This is to be shared and agreed with NCC Education with evidence provided for each learner.</a:t>
            </a:r>
          </a:p>
          <a:p>
            <a:endParaRPr lang="en-GB" sz="1400" dirty="0">
              <a:solidFill>
                <a:srgbClr val="012169"/>
              </a:solidFill>
              <a:latin typeface="+mj-lt"/>
            </a:endParaRPr>
          </a:p>
        </p:txBody>
      </p:sp>
      <p:sp>
        <p:nvSpPr>
          <p:cNvPr id="4" name="TextBox 3">
            <a:extLst>
              <a:ext uri="{FF2B5EF4-FFF2-40B4-BE49-F238E27FC236}">
                <a16:creationId xmlns:a16="http://schemas.microsoft.com/office/drawing/2014/main" id="{45D6A4EF-2FEA-E8C7-13DC-0EE462B0E997}"/>
              </a:ext>
            </a:extLst>
          </p:cNvPr>
          <p:cNvSpPr txBox="1"/>
          <p:nvPr/>
        </p:nvSpPr>
        <p:spPr>
          <a:xfrm>
            <a:off x="139700" y="417610"/>
            <a:ext cx="7532135" cy="646331"/>
          </a:xfrm>
          <a:prstGeom prst="rect">
            <a:avLst/>
          </a:prstGeom>
          <a:noFill/>
        </p:spPr>
        <p:txBody>
          <a:bodyPr wrap="square" lIns="91440" tIns="45720" rIns="91440" bIns="45720" rtlCol="0" anchor="t">
            <a:spAutoFit/>
          </a:bodyPr>
          <a:lstStyle/>
          <a:p>
            <a:r>
              <a:rPr lang="en-ZA" sz="3600" b="1" dirty="0">
                <a:solidFill>
                  <a:srgbClr val="012169"/>
                </a:solidFill>
                <a:latin typeface="Arial"/>
                <a:cs typeface="Calibri"/>
              </a:rPr>
              <a:t>L3DC Entry Criteria:</a:t>
            </a:r>
          </a:p>
        </p:txBody>
      </p:sp>
    </p:spTree>
    <p:extLst>
      <p:ext uri="{BB962C8B-B14F-4D97-AF65-F5344CB8AC3E}">
        <p14:creationId xmlns:p14="http://schemas.microsoft.com/office/powerpoint/2010/main" val="37387931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B83120B-556A-43D8-CFFA-433702927570}"/>
              </a:ext>
            </a:extLst>
          </p:cNvPr>
          <p:cNvSpPr txBox="1"/>
          <p:nvPr/>
        </p:nvSpPr>
        <p:spPr>
          <a:xfrm>
            <a:off x="139700" y="417610"/>
            <a:ext cx="7532135" cy="646331"/>
          </a:xfrm>
          <a:prstGeom prst="rect">
            <a:avLst/>
          </a:prstGeom>
          <a:noFill/>
        </p:spPr>
        <p:txBody>
          <a:bodyPr wrap="square" lIns="91440" tIns="45720" rIns="91440" bIns="45720" rtlCol="0" anchor="t">
            <a:spAutoFit/>
          </a:bodyPr>
          <a:lstStyle/>
          <a:p>
            <a:r>
              <a:rPr lang="en-ZA" sz="3600" b="1" dirty="0">
                <a:solidFill>
                  <a:srgbClr val="012169"/>
                </a:solidFill>
                <a:latin typeface="Arial"/>
                <a:cs typeface="Calibri"/>
              </a:rPr>
              <a:t>L3DC Entry Criteria Examples:</a:t>
            </a:r>
          </a:p>
        </p:txBody>
      </p:sp>
      <p:sp>
        <p:nvSpPr>
          <p:cNvPr id="4" name="TextBox 3">
            <a:extLst>
              <a:ext uri="{FF2B5EF4-FFF2-40B4-BE49-F238E27FC236}">
                <a16:creationId xmlns:a16="http://schemas.microsoft.com/office/drawing/2014/main" id="{4F4933EC-C305-8187-56A3-7847703A65D2}"/>
              </a:ext>
            </a:extLst>
          </p:cNvPr>
          <p:cNvSpPr txBox="1"/>
          <p:nvPr/>
        </p:nvSpPr>
        <p:spPr>
          <a:xfrm>
            <a:off x="567111" y="1523999"/>
            <a:ext cx="1686232" cy="369332"/>
          </a:xfrm>
          <a:prstGeom prst="rect">
            <a:avLst/>
          </a:prstGeom>
          <a:noFill/>
          <a:ln>
            <a:solidFill>
              <a:srgbClr val="012169"/>
            </a:solidFill>
          </a:ln>
        </p:spPr>
        <p:txBody>
          <a:bodyPr wrap="square" rtlCol="0">
            <a:spAutoFit/>
          </a:bodyPr>
          <a:lstStyle/>
          <a:p>
            <a:pPr algn="ctr"/>
            <a:r>
              <a:rPr lang="en-US" dirty="0">
                <a:solidFill>
                  <a:srgbClr val="012169"/>
                </a:solidFill>
                <a:latin typeface="+mj-lt"/>
              </a:rPr>
              <a:t>Student A</a:t>
            </a:r>
            <a:endParaRPr lang="en-GB" dirty="0">
              <a:solidFill>
                <a:srgbClr val="012169"/>
              </a:solidFill>
              <a:latin typeface="+mj-lt"/>
            </a:endParaRPr>
          </a:p>
        </p:txBody>
      </p:sp>
      <p:sp>
        <p:nvSpPr>
          <p:cNvPr id="5" name="TextBox 4">
            <a:extLst>
              <a:ext uri="{FF2B5EF4-FFF2-40B4-BE49-F238E27FC236}">
                <a16:creationId xmlns:a16="http://schemas.microsoft.com/office/drawing/2014/main" id="{AFCB350F-A9A5-0F27-630D-EC85CB8CCAEF}"/>
              </a:ext>
            </a:extLst>
          </p:cNvPr>
          <p:cNvSpPr txBox="1"/>
          <p:nvPr/>
        </p:nvSpPr>
        <p:spPr>
          <a:xfrm>
            <a:off x="3223225" y="1506402"/>
            <a:ext cx="1686232" cy="369332"/>
          </a:xfrm>
          <a:prstGeom prst="rect">
            <a:avLst/>
          </a:prstGeom>
          <a:noFill/>
          <a:ln>
            <a:solidFill>
              <a:srgbClr val="012169"/>
            </a:solidFill>
          </a:ln>
        </p:spPr>
        <p:txBody>
          <a:bodyPr wrap="square" rtlCol="0">
            <a:spAutoFit/>
          </a:bodyPr>
          <a:lstStyle/>
          <a:p>
            <a:pPr algn="ctr"/>
            <a:r>
              <a:rPr lang="en-US" dirty="0">
                <a:solidFill>
                  <a:srgbClr val="012169"/>
                </a:solidFill>
                <a:latin typeface="+mj-lt"/>
              </a:rPr>
              <a:t>Student B</a:t>
            </a:r>
            <a:endParaRPr lang="en-GB" dirty="0">
              <a:solidFill>
                <a:srgbClr val="012169"/>
              </a:solidFill>
              <a:latin typeface="+mj-lt"/>
            </a:endParaRPr>
          </a:p>
        </p:txBody>
      </p:sp>
      <p:sp>
        <p:nvSpPr>
          <p:cNvPr id="6" name="TextBox 5">
            <a:extLst>
              <a:ext uri="{FF2B5EF4-FFF2-40B4-BE49-F238E27FC236}">
                <a16:creationId xmlns:a16="http://schemas.microsoft.com/office/drawing/2014/main" id="{20988897-347D-3204-88AE-A234B2F08A58}"/>
              </a:ext>
            </a:extLst>
          </p:cNvPr>
          <p:cNvSpPr txBox="1"/>
          <p:nvPr/>
        </p:nvSpPr>
        <p:spPr>
          <a:xfrm>
            <a:off x="6124794" y="1523999"/>
            <a:ext cx="1686232" cy="369332"/>
          </a:xfrm>
          <a:prstGeom prst="rect">
            <a:avLst/>
          </a:prstGeom>
          <a:noFill/>
          <a:ln>
            <a:solidFill>
              <a:srgbClr val="012169"/>
            </a:solidFill>
          </a:ln>
        </p:spPr>
        <p:txBody>
          <a:bodyPr wrap="square" rtlCol="0">
            <a:spAutoFit/>
          </a:bodyPr>
          <a:lstStyle/>
          <a:p>
            <a:pPr algn="ctr"/>
            <a:r>
              <a:rPr lang="en-US" dirty="0">
                <a:solidFill>
                  <a:srgbClr val="012169"/>
                </a:solidFill>
                <a:latin typeface="+mj-lt"/>
              </a:rPr>
              <a:t>Student C</a:t>
            </a:r>
            <a:endParaRPr lang="en-GB" dirty="0">
              <a:solidFill>
                <a:srgbClr val="012169"/>
              </a:solidFill>
              <a:latin typeface="+mj-lt"/>
            </a:endParaRPr>
          </a:p>
        </p:txBody>
      </p:sp>
      <p:sp>
        <p:nvSpPr>
          <p:cNvPr id="7" name="TextBox 6">
            <a:extLst>
              <a:ext uri="{FF2B5EF4-FFF2-40B4-BE49-F238E27FC236}">
                <a16:creationId xmlns:a16="http://schemas.microsoft.com/office/drawing/2014/main" id="{6A9E9D7A-7EA6-5878-58DC-BFABAC976A5F}"/>
              </a:ext>
            </a:extLst>
          </p:cNvPr>
          <p:cNvSpPr txBox="1"/>
          <p:nvPr/>
        </p:nvSpPr>
        <p:spPr>
          <a:xfrm>
            <a:off x="9624024" y="1523999"/>
            <a:ext cx="1686232" cy="369332"/>
          </a:xfrm>
          <a:prstGeom prst="rect">
            <a:avLst/>
          </a:prstGeom>
          <a:noFill/>
          <a:ln>
            <a:solidFill>
              <a:srgbClr val="012169"/>
            </a:solidFill>
          </a:ln>
        </p:spPr>
        <p:txBody>
          <a:bodyPr wrap="square" rtlCol="0">
            <a:spAutoFit/>
          </a:bodyPr>
          <a:lstStyle/>
          <a:p>
            <a:pPr algn="ctr"/>
            <a:r>
              <a:rPr lang="en-US" dirty="0">
                <a:solidFill>
                  <a:srgbClr val="012169"/>
                </a:solidFill>
                <a:latin typeface="+mj-lt"/>
              </a:rPr>
              <a:t>Student D</a:t>
            </a:r>
            <a:endParaRPr lang="en-GB" dirty="0">
              <a:solidFill>
                <a:srgbClr val="012169"/>
              </a:solidFill>
              <a:latin typeface="+mj-lt"/>
            </a:endParaRPr>
          </a:p>
        </p:txBody>
      </p:sp>
      <p:sp>
        <p:nvSpPr>
          <p:cNvPr id="8" name="TextBox 7">
            <a:extLst>
              <a:ext uri="{FF2B5EF4-FFF2-40B4-BE49-F238E27FC236}">
                <a16:creationId xmlns:a16="http://schemas.microsoft.com/office/drawing/2014/main" id="{63F5822A-4A5B-77E9-719C-AC18EDC54F40}"/>
              </a:ext>
            </a:extLst>
          </p:cNvPr>
          <p:cNvSpPr txBox="1"/>
          <p:nvPr/>
        </p:nvSpPr>
        <p:spPr>
          <a:xfrm>
            <a:off x="458253" y="2318196"/>
            <a:ext cx="2056347" cy="954107"/>
          </a:xfrm>
          <a:prstGeom prst="rect">
            <a:avLst/>
          </a:prstGeom>
          <a:noFill/>
          <a:ln>
            <a:solidFill>
              <a:srgbClr val="002463"/>
            </a:solidFill>
          </a:ln>
        </p:spPr>
        <p:txBody>
          <a:bodyPr wrap="square" rtlCol="0">
            <a:spAutoFit/>
          </a:bodyPr>
          <a:lstStyle/>
          <a:p>
            <a:r>
              <a:rPr lang="en-US" sz="1400" dirty="0">
                <a:solidFill>
                  <a:srgbClr val="012169"/>
                </a:solidFill>
                <a:latin typeface="Arial" panose="020B0604020202020204" pitchFamily="34" charset="0"/>
                <a:cs typeface="Arial" panose="020B0604020202020204" pitchFamily="34" charset="0"/>
              </a:rPr>
              <a:t>Science – C</a:t>
            </a:r>
          </a:p>
          <a:p>
            <a:r>
              <a:rPr lang="en-US" sz="1400" dirty="0">
                <a:solidFill>
                  <a:srgbClr val="012169"/>
                </a:solidFill>
                <a:latin typeface="Arial" panose="020B0604020202020204" pitchFamily="34" charset="0"/>
                <a:cs typeface="Arial" panose="020B0604020202020204" pitchFamily="34" charset="0"/>
              </a:rPr>
              <a:t>Physical Education – B</a:t>
            </a:r>
          </a:p>
          <a:p>
            <a:r>
              <a:rPr lang="en-US" sz="1400" dirty="0">
                <a:solidFill>
                  <a:srgbClr val="012169"/>
                </a:solidFill>
                <a:latin typeface="Arial" panose="020B0604020202020204" pitchFamily="34" charset="0"/>
                <a:cs typeface="Arial" panose="020B0604020202020204" pitchFamily="34" charset="0"/>
              </a:rPr>
              <a:t>English – C</a:t>
            </a:r>
          </a:p>
          <a:p>
            <a:r>
              <a:rPr lang="en-US" sz="1400" dirty="0" err="1">
                <a:solidFill>
                  <a:srgbClr val="012169"/>
                </a:solidFill>
                <a:latin typeface="Arial" panose="020B0604020202020204" pitchFamily="34" charset="0"/>
                <a:cs typeface="Arial" panose="020B0604020202020204" pitchFamily="34" charset="0"/>
              </a:rPr>
              <a:t>Maths</a:t>
            </a:r>
            <a:r>
              <a:rPr lang="en-US" sz="1400" dirty="0">
                <a:solidFill>
                  <a:srgbClr val="012169"/>
                </a:solidFill>
                <a:latin typeface="Arial" panose="020B0604020202020204" pitchFamily="34" charset="0"/>
                <a:cs typeface="Arial" panose="020B0604020202020204" pitchFamily="34" charset="0"/>
              </a:rPr>
              <a:t> - C</a:t>
            </a:r>
            <a:endParaRPr lang="en-GB" sz="1400" dirty="0">
              <a:solidFill>
                <a:srgbClr val="012169"/>
              </a:solidFill>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C52B0233-6F7A-1177-A4C4-6CA89DF4E677}"/>
              </a:ext>
            </a:extLst>
          </p:cNvPr>
          <p:cNvSpPr txBox="1"/>
          <p:nvPr/>
        </p:nvSpPr>
        <p:spPr>
          <a:xfrm>
            <a:off x="3027282" y="2318196"/>
            <a:ext cx="2382917" cy="954107"/>
          </a:xfrm>
          <a:prstGeom prst="rect">
            <a:avLst/>
          </a:prstGeom>
          <a:noFill/>
          <a:ln>
            <a:solidFill>
              <a:srgbClr val="012169"/>
            </a:solidFill>
          </a:ln>
        </p:spPr>
        <p:txBody>
          <a:bodyPr wrap="square" rtlCol="0">
            <a:spAutoFit/>
          </a:bodyPr>
          <a:lstStyle/>
          <a:p>
            <a:r>
              <a:rPr lang="en-US" sz="1400" dirty="0">
                <a:solidFill>
                  <a:srgbClr val="012169"/>
                </a:solidFill>
                <a:latin typeface="+mj-lt"/>
              </a:rPr>
              <a:t>2 subject passes at grade C</a:t>
            </a:r>
          </a:p>
          <a:p>
            <a:r>
              <a:rPr lang="en-US" sz="1400" dirty="0" err="1">
                <a:solidFill>
                  <a:srgbClr val="012169"/>
                </a:solidFill>
                <a:latin typeface="+mj-lt"/>
              </a:rPr>
              <a:t>Maths</a:t>
            </a:r>
            <a:r>
              <a:rPr lang="en-US" sz="1400" dirty="0">
                <a:solidFill>
                  <a:srgbClr val="012169"/>
                </a:solidFill>
                <a:latin typeface="+mj-lt"/>
              </a:rPr>
              <a:t> - C</a:t>
            </a:r>
          </a:p>
          <a:p>
            <a:r>
              <a:rPr lang="en-US" sz="1400" dirty="0">
                <a:solidFill>
                  <a:srgbClr val="012169"/>
                </a:solidFill>
                <a:latin typeface="+mj-lt"/>
              </a:rPr>
              <a:t>English achieved IELTS 5.5</a:t>
            </a:r>
          </a:p>
          <a:p>
            <a:endParaRPr lang="en-GB" sz="1400" dirty="0">
              <a:latin typeface="+mj-lt"/>
            </a:endParaRPr>
          </a:p>
        </p:txBody>
      </p:sp>
      <p:sp>
        <p:nvSpPr>
          <p:cNvPr id="10" name="TextBox 9">
            <a:extLst>
              <a:ext uri="{FF2B5EF4-FFF2-40B4-BE49-F238E27FC236}">
                <a16:creationId xmlns:a16="http://schemas.microsoft.com/office/drawing/2014/main" id="{50938670-E570-0CFC-7335-AE09C7B544DF}"/>
              </a:ext>
            </a:extLst>
          </p:cNvPr>
          <p:cNvSpPr txBox="1"/>
          <p:nvPr/>
        </p:nvSpPr>
        <p:spPr>
          <a:xfrm>
            <a:off x="5998027" y="2318195"/>
            <a:ext cx="2382916" cy="954107"/>
          </a:xfrm>
          <a:prstGeom prst="rect">
            <a:avLst/>
          </a:prstGeom>
          <a:noFill/>
          <a:ln>
            <a:solidFill>
              <a:srgbClr val="012169"/>
            </a:solidFill>
          </a:ln>
        </p:spPr>
        <p:txBody>
          <a:bodyPr wrap="square" rtlCol="0">
            <a:spAutoFit/>
          </a:bodyPr>
          <a:lstStyle/>
          <a:p>
            <a:r>
              <a:rPr lang="en-US" sz="1400" dirty="0">
                <a:solidFill>
                  <a:srgbClr val="012169"/>
                </a:solidFill>
                <a:latin typeface="Arial" panose="020B0604020202020204" pitchFamily="34" charset="0"/>
                <a:cs typeface="Arial" panose="020B0604020202020204" pitchFamily="34" charset="0"/>
              </a:rPr>
              <a:t>2 subject passes at grade C</a:t>
            </a:r>
          </a:p>
          <a:p>
            <a:r>
              <a:rPr lang="en-US" sz="1400" dirty="0" err="1">
                <a:solidFill>
                  <a:srgbClr val="012169"/>
                </a:solidFill>
                <a:latin typeface="Arial" panose="020B0604020202020204" pitchFamily="34" charset="0"/>
                <a:cs typeface="Arial" panose="020B0604020202020204" pitchFamily="34" charset="0"/>
              </a:rPr>
              <a:t>Maths</a:t>
            </a:r>
            <a:r>
              <a:rPr lang="en-US" sz="1400" dirty="0">
                <a:solidFill>
                  <a:srgbClr val="012169"/>
                </a:solidFill>
                <a:latin typeface="Arial" panose="020B0604020202020204" pitchFamily="34" charset="0"/>
                <a:cs typeface="Arial" panose="020B0604020202020204" pitchFamily="34" charset="0"/>
              </a:rPr>
              <a:t> - E</a:t>
            </a:r>
          </a:p>
          <a:p>
            <a:r>
              <a:rPr lang="en-US" sz="1400" dirty="0">
                <a:solidFill>
                  <a:srgbClr val="012169"/>
                </a:solidFill>
                <a:latin typeface="Arial" panose="020B0604020202020204" pitchFamily="34" charset="0"/>
                <a:cs typeface="Arial" panose="020B0604020202020204" pitchFamily="34" charset="0"/>
              </a:rPr>
              <a:t>English - C</a:t>
            </a:r>
          </a:p>
          <a:p>
            <a:endParaRPr lang="en-GB" sz="1400" dirty="0">
              <a:solidFill>
                <a:srgbClr val="012169"/>
              </a:solidFill>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CDF7592B-289E-A75A-6647-45D8BA1D9B35}"/>
              </a:ext>
            </a:extLst>
          </p:cNvPr>
          <p:cNvSpPr txBox="1"/>
          <p:nvPr/>
        </p:nvSpPr>
        <p:spPr>
          <a:xfrm>
            <a:off x="9274629" y="2318194"/>
            <a:ext cx="2459118" cy="954107"/>
          </a:xfrm>
          <a:prstGeom prst="rect">
            <a:avLst/>
          </a:prstGeom>
          <a:noFill/>
          <a:ln>
            <a:solidFill>
              <a:srgbClr val="012169"/>
            </a:solidFill>
          </a:ln>
        </p:spPr>
        <p:txBody>
          <a:bodyPr wrap="square" rtlCol="0">
            <a:spAutoFit/>
          </a:bodyPr>
          <a:lstStyle/>
          <a:p>
            <a:r>
              <a:rPr lang="en-US" sz="1400" dirty="0">
                <a:solidFill>
                  <a:srgbClr val="012169"/>
                </a:solidFill>
                <a:latin typeface="Arial" panose="020B0604020202020204" pitchFamily="34" charset="0"/>
                <a:cs typeface="Arial" panose="020B0604020202020204" pitchFamily="34" charset="0"/>
              </a:rPr>
              <a:t>2 subject passes at grade C</a:t>
            </a:r>
          </a:p>
          <a:p>
            <a:r>
              <a:rPr lang="en-US" sz="1400" dirty="0" err="1">
                <a:solidFill>
                  <a:srgbClr val="012169"/>
                </a:solidFill>
                <a:latin typeface="Arial" panose="020B0604020202020204" pitchFamily="34" charset="0"/>
                <a:cs typeface="Arial" panose="020B0604020202020204" pitchFamily="34" charset="0"/>
              </a:rPr>
              <a:t>Maths</a:t>
            </a:r>
            <a:r>
              <a:rPr lang="en-US" sz="1400" dirty="0">
                <a:solidFill>
                  <a:srgbClr val="012169"/>
                </a:solidFill>
                <a:latin typeface="Arial" panose="020B0604020202020204" pitchFamily="34" charset="0"/>
                <a:cs typeface="Arial" panose="020B0604020202020204" pitchFamily="34" charset="0"/>
              </a:rPr>
              <a:t> - E</a:t>
            </a:r>
          </a:p>
          <a:p>
            <a:r>
              <a:rPr lang="en-US" sz="1400" dirty="0">
                <a:solidFill>
                  <a:srgbClr val="012169"/>
                </a:solidFill>
                <a:latin typeface="Arial" panose="020B0604020202020204" pitchFamily="34" charset="0"/>
                <a:cs typeface="Arial" panose="020B0604020202020204" pitchFamily="34" charset="0"/>
              </a:rPr>
              <a:t>English - E</a:t>
            </a:r>
          </a:p>
          <a:p>
            <a:endParaRPr lang="en-GB" sz="1400" dirty="0">
              <a:solidFill>
                <a:srgbClr val="012169"/>
              </a:solidFill>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9C74ABB0-1CA9-1FB0-2B72-5050B477C065}"/>
              </a:ext>
            </a:extLst>
          </p:cNvPr>
          <p:cNvSpPr txBox="1"/>
          <p:nvPr/>
        </p:nvSpPr>
        <p:spPr>
          <a:xfrm>
            <a:off x="458253" y="3787768"/>
            <a:ext cx="2056347" cy="523220"/>
          </a:xfrm>
          <a:prstGeom prst="rect">
            <a:avLst/>
          </a:prstGeom>
          <a:noFill/>
          <a:ln>
            <a:solidFill>
              <a:srgbClr val="012169"/>
            </a:solidFill>
          </a:ln>
        </p:spPr>
        <p:txBody>
          <a:bodyPr wrap="square" rtlCol="0">
            <a:spAutoFit/>
          </a:bodyPr>
          <a:lstStyle/>
          <a:p>
            <a:r>
              <a:rPr lang="en-US" sz="1400" dirty="0">
                <a:solidFill>
                  <a:srgbClr val="012169"/>
                </a:solidFill>
                <a:latin typeface="Arial" panose="020B0604020202020204" pitchFamily="34" charset="0"/>
                <a:cs typeface="Arial" panose="020B0604020202020204" pitchFamily="34" charset="0"/>
              </a:rPr>
              <a:t>Successful entry to L3DC</a:t>
            </a:r>
            <a:endParaRPr lang="en-GB" sz="1400" dirty="0">
              <a:solidFill>
                <a:srgbClr val="012169"/>
              </a:solidFill>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9E56B500-A207-184B-48AB-144E149BC138}"/>
              </a:ext>
            </a:extLst>
          </p:cNvPr>
          <p:cNvSpPr txBox="1"/>
          <p:nvPr/>
        </p:nvSpPr>
        <p:spPr>
          <a:xfrm>
            <a:off x="3125253" y="3787767"/>
            <a:ext cx="2077063" cy="523220"/>
          </a:xfrm>
          <a:prstGeom prst="rect">
            <a:avLst/>
          </a:prstGeom>
          <a:noFill/>
          <a:ln>
            <a:solidFill>
              <a:srgbClr val="012169"/>
            </a:solidFill>
          </a:ln>
        </p:spPr>
        <p:txBody>
          <a:bodyPr wrap="square" rtlCol="0">
            <a:spAutoFit/>
          </a:bodyPr>
          <a:lstStyle/>
          <a:p>
            <a:r>
              <a:rPr lang="en-US" sz="1400" dirty="0">
                <a:solidFill>
                  <a:srgbClr val="012169"/>
                </a:solidFill>
                <a:latin typeface="Arial" panose="020B0604020202020204" pitchFamily="34" charset="0"/>
                <a:cs typeface="Arial" panose="020B0604020202020204" pitchFamily="34" charset="0"/>
              </a:rPr>
              <a:t>Successful entry to L3DC</a:t>
            </a:r>
            <a:endParaRPr lang="en-GB" sz="1400" dirty="0">
              <a:solidFill>
                <a:srgbClr val="012169"/>
              </a:solidFill>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DBFD6E82-16FD-3489-7FDF-5FA57EF300A1}"/>
              </a:ext>
            </a:extLst>
          </p:cNvPr>
          <p:cNvSpPr txBox="1"/>
          <p:nvPr/>
        </p:nvSpPr>
        <p:spPr>
          <a:xfrm>
            <a:off x="5998027" y="5688224"/>
            <a:ext cx="2480889" cy="307777"/>
          </a:xfrm>
          <a:prstGeom prst="rect">
            <a:avLst/>
          </a:prstGeom>
          <a:noFill/>
          <a:ln>
            <a:solidFill>
              <a:srgbClr val="012169"/>
            </a:solidFill>
          </a:ln>
        </p:spPr>
        <p:txBody>
          <a:bodyPr wrap="square" rtlCol="0">
            <a:spAutoFit/>
          </a:bodyPr>
          <a:lstStyle/>
          <a:p>
            <a:r>
              <a:rPr lang="en-US" sz="1400" dirty="0">
                <a:solidFill>
                  <a:srgbClr val="012169"/>
                </a:solidFill>
                <a:latin typeface="Arial" panose="020B0604020202020204" pitchFamily="34" charset="0"/>
                <a:cs typeface="Arial" panose="020B0604020202020204" pitchFamily="34" charset="0"/>
              </a:rPr>
              <a:t>Successful entry to L3DC</a:t>
            </a:r>
            <a:endParaRPr lang="en-GB" sz="1400" dirty="0">
              <a:solidFill>
                <a:srgbClr val="012169"/>
              </a:solidFill>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C26DAEFE-96AD-5CC7-567F-F29B07840166}"/>
              </a:ext>
            </a:extLst>
          </p:cNvPr>
          <p:cNvSpPr txBox="1"/>
          <p:nvPr/>
        </p:nvSpPr>
        <p:spPr>
          <a:xfrm>
            <a:off x="5998028" y="3787767"/>
            <a:ext cx="2480889" cy="1600438"/>
          </a:xfrm>
          <a:prstGeom prst="rect">
            <a:avLst/>
          </a:prstGeom>
          <a:noFill/>
          <a:ln>
            <a:solidFill>
              <a:srgbClr val="012169"/>
            </a:solidFill>
          </a:ln>
        </p:spPr>
        <p:txBody>
          <a:bodyPr wrap="square" rtlCol="0">
            <a:spAutoFit/>
          </a:bodyPr>
          <a:lstStyle/>
          <a:p>
            <a:r>
              <a:rPr lang="en-US" sz="1400" dirty="0" err="1">
                <a:solidFill>
                  <a:srgbClr val="012169"/>
                </a:solidFill>
                <a:latin typeface="Arial" panose="020B0604020202020204" pitchFamily="34" charset="0"/>
                <a:cs typeface="Arial" panose="020B0604020202020204" pitchFamily="34" charset="0"/>
              </a:rPr>
              <a:t>Maths</a:t>
            </a:r>
            <a:r>
              <a:rPr lang="en-US" sz="1400" dirty="0">
                <a:solidFill>
                  <a:srgbClr val="012169"/>
                </a:solidFill>
                <a:latin typeface="Arial" panose="020B0604020202020204" pitchFamily="34" charset="0"/>
                <a:cs typeface="Arial" panose="020B0604020202020204" pitchFamily="34" charset="0"/>
              </a:rPr>
              <a:t> pre-assessment completed at </a:t>
            </a:r>
            <a:r>
              <a:rPr lang="en-US" sz="1400" dirty="0" err="1">
                <a:solidFill>
                  <a:srgbClr val="012169"/>
                </a:solidFill>
                <a:latin typeface="Arial" panose="020B0604020202020204" pitchFamily="34" charset="0"/>
                <a:cs typeface="Arial" panose="020B0604020202020204" pitchFamily="34" charset="0"/>
              </a:rPr>
              <a:t>centre</a:t>
            </a:r>
            <a:r>
              <a:rPr lang="en-US" sz="1400" dirty="0">
                <a:solidFill>
                  <a:srgbClr val="012169"/>
                </a:solidFill>
                <a:latin typeface="Arial" panose="020B0604020202020204" pitchFamily="34" charset="0"/>
                <a:cs typeface="Arial" panose="020B0604020202020204" pitchFamily="34" charset="0"/>
              </a:rPr>
              <a:t> and passed.</a:t>
            </a:r>
          </a:p>
          <a:p>
            <a:endParaRPr lang="en-US" sz="1400" dirty="0">
              <a:solidFill>
                <a:srgbClr val="012169"/>
              </a:solidFill>
              <a:latin typeface="Arial" panose="020B0604020202020204" pitchFamily="34" charset="0"/>
              <a:cs typeface="Arial" panose="020B0604020202020204" pitchFamily="34" charset="0"/>
            </a:endParaRPr>
          </a:p>
          <a:p>
            <a:r>
              <a:rPr lang="en-US" sz="1400" dirty="0">
                <a:solidFill>
                  <a:srgbClr val="012169"/>
                </a:solidFill>
                <a:latin typeface="Arial" panose="020B0604020202020204" pitchFamily="34" charset="0"/>
                <a:cs typeface="Arial" panose="020B0604020202020204" pitchFamily="34" charset="0"/>
              </a:rPr>
              <a:t>Support measures put in place to ensure successful completion of L3DC</a:t>
            </a:r>
            <a:endParaRPr lang="en-GB" sz="1400" dirty="0">
              <a:solidFill>
                <a:srgbClr val="012169"/>
              </a:solidFill>
              <a:latin typeface="Arial" panose="020B0604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AD8548E1-4CC1-BBAF-1841-972BFC5F0928}"/>
              </a:ext>
            </a:extLst>
          </p:cNvPr>
          <p:cNvSpPr txBox="1"/>
          <p:nvPr/>
        </p:nvSpPr>
        <p:spPr>
          <a:xfrm>
            <a:off x="9274629" y="3876450"/>
            <a:ext cx="2480889" cy="2031325"/>
          </a:xfrm>
          <a:prstGeom prst="rect">
            <a:avLst/>
          </a:prstGeom>
          <a:noFill/>
          <a:ln>
            <a:solidFill>
              <a:srgbClr val="012169"/>
            </a:solidFill>
          </a:ln>
        </p:spPr>
        <p:txBody>
          <a:bodyPr wrap="square" rtlCol="0">
            <a:spAutoFit/>
          </a:bodyPr>
          <a:lstStyle/>
          <a:p>
            <a:r>
              <a:rPr lang="en-US" sz="1400" dirty="0">
                <a:solidFill>
                  <a:srgbClr val="012169"/>
                </a:solidFill>
                <a:latin typeface="Arial" panose="020B0604020202020204" pitchFamily="34" charset="0"/>
                <a:cs typeface="Arial" panose="020B0604020202020204" pitchFamily="34" charset="0"/>
              </a:rPr>
              <a:t>Pre-assessment completed at </a:t>
            </a:r>
            <a:r>
              <a:rPr lang="en-US" sz="1400" dirty="0" err="1">
                <a:solidFill>
                  <a:srgbClr val="012169"/>
                </a:solidFill>
                <a:latin typeface="Arial" panose="020B0604020202020204" pitchFamily="34" charset="0"/>
                <a:cs typeface="Arial" panose="020B0604020202020204" pitchFamily="34" charset="0"/>
              </a:rPr>
              <a:t>centre</a:t>
            </a:r>
            <a:r>
              <a:rPr lang="en-US" sz="1400" dirty="0">
                <a:solidFill>
                  <a:srgbClr val="012169"/>
                </a:solidFill>
                <a:latin typeface="Arial" panose="020B0604020202020204" pitchFamily="34" charset="0"/>
                <a:cs typeface="Arial" panose="020B0604020202020204" pitchFamily="34" charset="0"/>
              </a:rPr>
              <a:t> and passed.</a:t>
            </a:r>
          </a:p>
          <a:p>
            <a:endParaRPr lang="en-US" sz="1400" dirty="0">
              <a:solidFill>
                <a:srgbClr val="012169"/>
              </a:solidFill>
              <a:latin typeface="Arial" panose="020B0604020202020204" pitchFamily="34" charset="0"/>
              <a:cs typeface="Arial" panose="020B0604020202020204" pitchFamily="34" charset="0"/>
            </a:endParaRPr>
          </a:p>
          <a:p>
            <a:r>
              <a:rPr lang="en-US" sz="1400" dirty="0">
                <a:solidFill>
                  <a:srgbClr val="012169"/>
                </a:solidFill>
                <a:latin typeface="Arial" panose="020B0604020202020204" pitchFamily="34" charset="0"/>
                <a:cs typeface="Arial" panose="020B0604020202020204" pitchFamily="34" charset="0"/>
              </a:rPr>
              <a:t>NCC English placement test completed and passed</a:t>
            </a:r>
          </a:p>
          <a:p>
            <a:endParaRPr lang="en-US" sz="1400" dirty="0">
              <a:solidFill>
                <a:srgbClr val="012169"/>
              </a:solidFill>
              <a:latin typeface="Arial" panose="020B0604020202020204" pitchFamily="34" charset="0"/>
              <a:cs typeface="Arial" panose="020B0604020202020204" pitchFamily="34" charset="0"/>
            </a:endParaRPr>
          </a:p>
          <a:p>
            <a:r>
              <a:rPr lang="en-US" sz="1400" dirty="0">
                <a:solidFill>
                  <a:srgbClr val="012169"/>
                </a:solidFill>
                <a:latin typeface="Arial" panose="020B0604020202020204" pitchFamily="34" charset="0"/>
                <a:cs typeface="Arial" panose="020B0604020202020204" pitchFamily="34" charset="0"/>
              </a:rPr>
              <a:t>Support measures put in place to ensure successful completion of L3DC</a:t>
            </a:r>
            <a:endParaRPr lang="en-GB" sz="1400" dirty="0">
              <a:solidFill>
                <a:srgbClr val="012169"/>
              </a:solidFill>
              <a:latin typeface="Arial" panose="020B060402020202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3C1BFF98-002B-E9A7-490B-2968E569D7EC}"/>
              </a:ext>
            </a:extLst>
          </p:cNvPr>
          <p:cNvSpPr txBox="1"/>
          <p:nvPr/>
        </p:nvSpPr>
        <p:spPr>
          <a:xfrm>
            <a:off x="9274629" y="6098501"/>
            <a:ext cx="2480889" cy="307777"/>
          </a:xfrm>
          <a:prstGeom prst="rect">
            <a:avLst/>
          </a:prstGeom>
          <a:noFill/>
          <a:ln>
            <a:solidFill>
              <a:srgbClr val="012169"/>
            </a:solidFill>
          </a:ln>
        </p:spPr>
        <p:txBody>
          <a:bodyPr wrap="square" rtlCol="0">
            <a:spAutoFit/>
          </a:bodyPr>
          <a:lstStyle/>
          <a:p>
            <a:r>
              <a:rPr lang="en-US" sz="1400" dirty="0">
                <a:solidFill>
                  <a:srgbClr val="012169"/>
                </a:solidFill>
                <a:latin typeface="Arial" panose="020B0604020202020204" pitchFamily="34" charset="0"/>
                <a:cs typeface="Arial" panose="020B0604020202020204" pitchFamily="34" charset="0"/>
              </a:rPr>
              <a:t>Successful entry to L3DC</a:t>
            </a:r>
            <a:endParaRPr lang="en-GB" sz="1400" dirty="0">
              <a:solidFill>
                <a:srgbClr val="012169"/>
              </a:solidFill>
              <a:latin typeface="Arial" panose="020B0604020202020204" pitchFamily="34" charset="0"/>
              <a:cs typeface="Arial" panose="020B0604020202020204" pitchFamily="34" charset="0"/>
            </a:endParaRPr>
          </a:p>
        </p:txBody>
      </p:sp>
      <p:cxnSp>
        <p:nvCxnSpPr>
          <p:cNvPr id="45" name="Straight Arrow Connector 44">
            <a:extLst>
              <a:ext uri="{FF2B5EF4-FFF2-40B4-BE49-F238E27FC236}">
                <a16:creationId xmlns:a16="http://schemas.microsoft.com/office/drawing/2014/main" id="{B854B867-255D-A171-7EDE-C42C38648CEC}"/>
              </a:ext>
            </a:extLst>
          </p:cNvPr>
          <p:cNvCxnSpPr>
            <a:stCxn id="4" idx="2"/>
          </p:cNvCxnSpPr>
          <p:nvPr/>
        </p:nvCxnSpPr>
        <p:spPr>
          <a:xfrm>
            <a:off x="1410227" y="1893331"/>
            <a:ext cx="0" cy="42486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a:extLst>
              <a:ext uri="{FF2B5EF4-FFF2-40B4-BE49-F238E27FC236}">
                <a16:creationId xmlns:a16="http://schemas.microsoft.com/office/drawing/2014/main" id="{F2125211-9768-9756-0EF2-A32370EB6683}"/>
              </a:ext>
            </a:extLst>
          </p:cNvPr>
          <p:cNvCxnSpPr>
            <a:stCxn id="8" idx="2"/>
            <a:endCxn id="12" idx="0"/>
          </p:cNvCxnSpPr>
          <p:nvPr/>
        </p:nvCxnSpPr>
        <p:spPr>
          <a:xfrm>
            <a:off x="1486427" y="3272303"/>
            <a:ext cx="0" cy="5154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a16="http://schemas.microsoft.com/office/drawing/2014/main" id="{9171D9D1-EA61-C48C-947B-C6BDE816222F}"/>
              </a:ext>
            </a:extLst>
          </p:cNvPr>
          <p:cNvCxnSpPr>
            <a:cxnSpLocks/>
            <a:stCxn id="5" idx="2"/>
          </p:cNvCxnSpPr>
          <p:nvPr/>
        </p:nvCxnSpPr>
        <p:spPr>
          <a:xfrm>
            <a:off x="4066341" y="1875734"/>
            <a:ext cx="0" cy="4424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1" name="Straight Arrow Connector 50">
            <a:extLst>
              <a:ext uri="{FF2B5EF4-FFF2-40B4-BE49-F238E27FC236}">
                <a16:creationId xmlns:a16="http://schemas.microsoft.com/office/drawing/2014/main" id="{DD9C6B15-6A31-89EF-9D5E-10AD3B7785C4}"/>
              </a:ext>
            </a:extLst>
          </p:cNvPr>
          <p:cNvCxnSpPr/>
          <p:nvPr/>
        </p:nvCxnSpPr>
        <p:spPr>
          <a:xfrm>
            <a:off x="4066341" y="3272301"/>
            <a:ext cx="0" cy="5154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53729017-FAED-3DCE-1595-211C191CFD92}"/>
              </a:ext>
            </a:extLst>
          </p:cNvPr>
          <p:cNvCxnSpPr>
            <a:stCxn id="6" idx="2"/>
          </p:cNvCxnSpPr>
          <p:nvPr/>
        </p:nvCxnSpPr>
        <p:spPr>
          <a:xfrm>
            <a:off x="6967910" y="1893331"/>
            <a:ext cx="0" cy="42486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5" name="Straight Arrow Connector 54">
            <a:extLst>
              <a:ext uri="{FF2B5EF4-FFF2-40B4-BE49-F238E27FC236}">
                <a16:creationId xmlns:a16="http://schemas.microsoft.com/office/drawing/2014/main" id="{C6E7D59F-3BF8-6EFE-F2A7-68D457E1C4EF}"/>
              </a:ext>
            </a:extLst>
          </p:cNvPr>
          <p:cNvCxnSpPr>
            <a:cxnSpLocks/>
          </p:cNvCxnSpPr>
          <p:nvPr/>
        </p:nvCxnSpPr>
        <p:spPr>
          <a:xfrm>
            <a:off x="6967910" y="3272302"/>
            <a:ext cx="0" cy="5154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7" name="Straight Arrow Connector 56">
            <a:extLst>
              <a:ext uri="{FF2B5EF4-FFF2-40B4-BE49-F238E27FC236}">
                <a16:creationId xmlns:a16="http://schemas.microsoft.com/office/drawing/2014/main" id="{2AA20BBC-A59C-374A-3E9C-0B51835C71DB}"/>
              </a:ext>
            </a:extLst>
          </p:cNvPr>
          <p:cNvCxnSpPr>
            <a:cxnSpLocks/>
          </p:cNvCxnSpPr>
          <p:nvPr/>
        </p:nvCxnSpPr>
        <p:spPr>
          <a:xfrm flipH="1">
            <a:off x="6990573" y="5388205"/>
            <a:ext cx="1" cy="30001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1" name="Straight Arrow Connector 60">
            <a:extLst>
              <a:ext uri="{FF2B5EF4-FFF2-40B4-BE49-F238E27FC236}">
                <a16:creationId xmlns:a16="http://schemas.microsoft.com/office/drawing/2014/main" id="{A7DA04CE-500E-AB58-4978-B6E0E21EC6BC}"/>
              </a:ext>
            </a:extLst>
          </p:cNvPr>
          <p:cNvCxnSpPr>
            <a:stCxn id="11" idx="2"/>
            <a:endCxn id="16" idx="0"/>
          </p:cNvCxnSpPr>
          <p:nvPr/>
        </p:nvCxnSpPr>
        <p:spPr>
          <a:xfrm>
            <a:off x="10504188" y="3272301"/>
            <a:ext cx="10886" cy="6041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3" name="Straight Arrow Connector 62">
            <a:extLst>
              <a:ext uri="{FF2B5EF4-FFF2-40B4-BE49-F238E27FC236}">
                <a16:creationId xmlns:a16="http://schemas.microsoft.com/office/drawing/2014/main" id="{FC4E04E6-DD90-27E5-23BA-D2C54129297B}"/>
              </a:ext>
            </a:extLst>
          </p:cNvPr>
          <p:cNvCxnSpPr>
            <a:stCxn id="16" idx="2"/>
          </p:cNvCxnSpPr>
          <p:nvPr/>
        </p:nvCxnSpPr>
        <p:spPr>
          <a:xfrm flipH="1">
            <a:off x="10515073" y="5907775"/>
            <a:ext cx="1" cy="19072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A2E96033-6D86-BA8E-741F-A44C77FB5699}"/>
              </a:ext>
            </a:extLst>
          </p:cNvPr>
          <p:cNvCxnSpPr/>
          <p:nvPr/>
        </p:nvCxnSpPr>
        <p:spPr>
          <a:xfrm>
            <a:off x="10509555" y="1893331"/>
            <a:ext cx="0" cy="42486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91141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D2BA464-3312-47C7-920D-1D2ECC0CBBFC}"/>
              </a:ext>
            </a:extLst>
          </p:cNvPr>
          <p:cNvSpPr txBox="1"/>
          <p:nvPr/>
        </p:nvSpPr>
        <p:spPr>
          <a:xfrm>
            <a:off x="377313" y="300302"/>
            <a:ext cx="9795387" cy="646331"/>
          </a:xfrm>
          <a:prstGeom prst="rect">
            <a:avLst/>
          </a:prstGeom>
          <a:noFill/>
        </p:spPr>
        <p:txBody>
          <a:bodyPr wrap="square" lIns="91440" tIns="45720" rIns="91440" bIns="45720" rtlCol="0" anchor="t">
            <a:spAutoFit/>
          </a:bodyPr>
          <a:lstStyle/>
          <a:p>
            <a:r>
              <a:rPr lang="en-ZA" sz="3600" b="1" dirty="0">
                <a:solidFill>
                  <a:srgbClr val="012169"/>
                </a:solidFill>
                <a:latin typeface="Arial"/>
                <a:cs typeface="Calibri"/>
              </a:rPr>
              <a:t>Entry Requirements </a:t>
            </a:r>
            <a:r>
              <a:rPr lang="en-ZA" sz="3600" b="1" dirty="0" err="1">
                <a:solidFill>
                  <a:srgbClr val="012169"/>
                </a:solidFill>
                <a:latin typeface="Arial"/>
                <a:cs typeface="Calibri"/>
              </a:rPr>
              <a:t>cont</a:t>
            </a:r>
            <a:r>
              <a:rPr lang="en-ZA" sz="3600" b="1" dirty="0">
                <a:solidFill>
                  <a:srgbClr val="012169"/>
                </a:solidFill>
                <a:latin typeface="Arial"/>
                <a:cs typeface="Calibri"/>
              </a:rPr>
              <a:t>…:</a:t>
            </a:r>
          </a:p>
        </p:txBody>
      </p:sp>
      <p:sp>
        <p:nvSpPr>
          <p:cNvPr id="5" name="Rectangle 4">
            <a:extLst>
              <a:ext uri="{FF2B5EF4-FFF2-40B4-BE49-F238E27FC236}">
                <a16:creationId xmlns:a16="http://schemas.microsoft.com/office/drawing/2014/main" id="{8F54D95E-C591-2AD1-1191-6B413B865833}"/>
              </a:ext>
            </a:extLst>
          </p:cNvPr>
          <p:cNvSpPr/>
          <p:nvPr/>
        </p:nvSpPr>
        <p:spPr>
          <a:xfrm>
            <a:off x="0" y="6512010"/>
            <a:ext cx="12192000" cy="438662"/>
          </a:xfrm>
          <a:prstGeom prst="rect">
            <a:avLst/>
          </a:prstGeom>
          <a:solidFill>
            <a:srgbClr val="0024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46873829-4E88-8A2C-6417-291787D96348}"/>
              </a:ext>
            </a:extLst>
          </p:cNvPr>
          <p:cNvSpPr txBox="1"/>
          <p:nvPr/>
        </p:nvSpPr>
        <p:spPr>
          <a:xfrm>
            <a:off x="540450" y="1200942"/>
            <a:ext cx="11111100" cy="1077218"/>
          </a:xfrm>
          <a:prstGeom prst="rect">
            <a:avLst/>
          </a:prstGeom>
          <a:noFill/>
        </p:spPr>
        <p:txBody>
          <a:bodyPr wrap="square" rtlCol="0">
            <a:spAutoFit/>
          </a:bodyPr>
          <a:lstStyle/>
          <a:p>
            <a:pPr algn="l"/>
            <a:endParaRPr lang="en-US" sz="1600" b="0" i="0" dirty="0">
              <a:solidFill>
                <a:srgbClr val="012169"/>
              </a:solidFill>
              <a:effectLst/>
              <a:latin typeface="Lato" panose="020F0502020204030203" pitchFamily="34" charset="0"/>
            </a:endParaRPr>
          </a:p>
          <a:p>
            <a:pPr algn="l">
              <a:lnSpc>
                <a:spcPct val="100000"/>
              </a:lnSpc>
            </a:pPr>
            <a:r>
              <a:rPr lang="en-US" sz="1600" b="0" i="0" dirty="0">
                <a:solidFill>
                  <a:srgbClr val="012169"/>
                </a:solidFill>
                <a:effectLst/>
                <a:latin typeface="+mj-lt"/>
              </a:rPr>
              <a:t>Completed their GCSE/IGCSE ‘O’ Levels or an equivalent* qualification in their own country and passed 4 subjects with minimum grades of ‘C’, ‘4’ or equivalent* in each. English and Mathematics should be included in these minimum grades. </a:t>
            </a:r>
          </a:p>
          <a:p>
            <a:pPr algn="l"/>
            <a:endParaRPr lang="en-US" sz="1600" b="0" i="0" dirty="0">
              <a:solidFill>
                <a:srgbClr val="012169"/>
              </a:solidFill>
              <a:effectLst/>
              <a:latin typeface="Lato" panose="020F0502020204030203" pitchFamily="34" charset="0"/>
            </a:endParaRPr>
          </a:p>
        </p:txBody>
      </p:sp>
      <p:sp>
        <p:nvSpPr>
          <p:cNvPr id="4" name="TextBox 3">
            <a:extLst>
              <a:ext uri="{FF2B5EF4-FFF2-40B4-BE49-F238E27FC236}">
                <a16:creationId xmlns:a16="http://schemas.microsoft.com/office/drawing/2014/main" id="{B01A0FB8-A0D6-E4CE-BB79-80CE7BB6FD86}"/>
              </a:ext>
            </a:extLst>
          </p:cNvPr>
          <p:cNvSpPr txBox="1"/>
          <p:nvPr/>
        </p:nvSpPr>
        <p:spPr>
          <a:xfrm>
            <a:off x="1012371" y="2640759"/>
            <a:ext cx="10429612" cy="1754326"/>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rgbClr val="002463"/>
                </a:solidFill>
                <a:latin typeface="Arial" panose="020B0604020202020204" pitchFamily="34" charset="0"/>
                <a:cs typeface="Arial" panose="020B0604020202020204" pitchFamily="34" charset="0"/>
              </a:rPr>
              <a:t>NCC Education country by country entry criteria guidance</a:t>
            </a:r>
          </a:p>
          <a:p>
            <a:endParaRPr lang="en-US" dirty="0">
              <a:solidFill>
                <a:srgbClr val="002463"/>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800" i="0" dirty="0" err="1">
                <a:solidFill>
                  <a:srgbClr val="002463"/>
                </a:solidFill>
                <a:effectLst/>
                <a:latin typeface="Arial" panose="020B0604020202020204" pitchFamily="34" charset="0"/>
                <a:cs typeface="Arial" panose="020B0604020202020204" pitchFamily="34" charset="0"/>
              </a:rPr>
              <a:t>Centres</a:t>
            </a:r>
            <a:r>
              <a:rPr lang="en-US" sz="1800" i="0" dirty="0">
                <a:solidFill>
                  <a:srgbClr val="002463"/>
                </a:solidFill>
                <a:effectLst/>
                <a:latin typeface="Arial" panose="020B0604020202020204" pitchFamily="34" charset="0"/>
                <a:cs typeface="Arial" panose="020B0604020202020204" pitchFamily="34" charset="0"/>
              </a:rPr>
              <a:t> need to provide evidence to justify any equivalency decision (both qualification equivalency and grade equivalency) they make pertaining to any enrolments via non-GCSE or non-standard routes.</a:t>
            </a:r>
          </a:p>
          <a:p>
            <a:pPr marL="285750" indent="-285750">
              <a:buFont typeface="Arial" panose="020B0604020202020204" pitchFamily="34" charset="0"/>
              <a:buChar char="•"/>
            </a:pPr>
            <a:endParaRPr lang="en-GB" dirty="0">
              <a:solidFill>
                <a:srgbClr val="002463"/>
              </a:solidFill>
              <a:latin typeface="Arial" panose="020B0604020202020204" pitchFamily="34" charset="0"/>
              <a:cs typeface="Arial" panose="020B0604020202020204" pitchFamily="34" charset="0"/>
            </a:endParaRPr>
          </a:p>
        </p:txBody>
      </p:sp>
      <p:pic>
        <p:nvPicPr>
          <p:cNvPr id="6" name="Picture 5" descr="A clipboard with check marks&#10;&#10;Description automatically generated">
            <a:extLst>
              <a:ext uri="{FF2B5EF4-FFF2-40B4-BE49-F238E27FC236}">
                <a16:creationId xmlns:a16="http://schemas.microsoft.com/office/drawing/2014/main" id="{2BAD0A9A-3A6C-BD0C-FF25-7FFB2DFFFE93}"/>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10172700" y="4982679"/>
            <a:ext cx="1748662" cy="1748662"/>
          </a:xfrm>
          <a:prstGeom prst="rect">
            <a:avLst/>
          </a:prstGeom>
        </p:spPr>
      </p:pic>
    </p:spTree>
    <p:extLst>
      <p:ext uri="{BB962C8B-B14F-4D97-AF65-F5344CB8AC3E}">
        <p14:creationId xmlns:p14="http://schemas.microsoft.com/office/powerpoint/2010/main" val="3001385899"/>
      </p:ext>
    </p:extLst>
  </p:cSld>
  <p:clrMapOvr>
    <a:masterClrMapping/>
  </p:clrMapOvr>
</p:sld>
</file>

<file path=ppt/theme/theme1.xml><?xml version="1.0" encoding="utf-8"?>
<a:theme xmlns:a="http://schemas.openxmlformats.org/drawingml/2006/main" name="Office Theme">
  <a:themeElements>
    <a:clrScheme name="NCC Education">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Times New Roman">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CCEDU Presentation Template 2020" id="{C2059D3D-CA82-3F40-AD11-7330EA068414}" vid="{C58AF409-261C-DE44-B5CA-0FD9A03523F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FFF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NCCEDU Presentation Template 2020" id="{C2059D3D-CA82-3F40-AD11-7330EA068414}" vid="{1A5FF4BC-1562-9D44-89FE-EE7F4869E723}"/>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CCEDU Presentation Template 2020" id="{C2059D3D-CA82-3F40-AD11-7330EA068414}" vid="{A9C21250-C3CF-5C47-81D8-FE77DD44B8CF}"/>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B75118EA584904B88BC548E9977B12F" ma:contentTypeVersion="19" ma:contentTypeDescription="Create a new document." ma:contentTypeScope="" ma:versionID="7e796c23a9be308ab7acf9ab9a28c0f2">
  <xsd:schema xmlns:xsd="http://www.w3.org/2001/XMLSchema" xmlns:xs="http://www.w3.org/2001/XMLSchema" xmlns:p="http://schemas.microsoft.com/office/2006/metadata/properties" xmlns:ns2="1ee48c95-07bc-4f3d-8c10-c3d22590193f" xmlns:ns3="bebcc72c-dce2-4868-b988-78d469105b9e" targetNamespace="http://schemas.microsoft.com/office/2006/metadata/properties" ma:root="true" ma:fieldsID="08da0d52d5cae8d6e8656dcab095e896" ns2:_="" ns3:_="">
    <xsd:import namespace="1ee48c95-07bc-4f3d-8c10-c3d22590193f"/>
    <xsd:import namespace="bebcc72c-dce2-4868-b988-78d469105b9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LengthInSeconds" minOccurs="0"/>
                <xsd:element ref="ns3:TaxCatchAll" minOccurs="0"/>
                <xsd:element ref="ns2:lcf76f155ced4ddcb4097134ff3c332f" minOccurs="0"/>
                <xsd:element ref="ns2:MediaServiceLocation"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ee48c95-07bc-4f3d-8c10-c3d22590193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9198da7c-a375-4482-8dde-3a974fc2fd63"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ternalName="MediaServiceLocation" ma:readOnly="true">
      <xsd:simpleType>
        <xsd:restriction base="dms:Text"/>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ebcc72c-dce2-4868-b988-78d469105b9e"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4efdeddc-8665-4c2b-84e9-f3503a8a3d90}" ma:internalName="TaxCatchAll" ma:showField="CatchAllData" ma:web="bebcc72c-dce2-4868-b988-78d469105b9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1ee48c95-07bc-4f3d-8c10-c3d22590193f">
      <Terms xmlns="http://schemas.microsoft.com/office/infopath/2007/PartnerControls"/>
    </lcf76f155ced4ddcb4097134ff3c332f>
    <TaxCatchAll xmlns="bebcc72c-dce2-4868-b988-78d469105b9e" xsi:nil="true"/>
  </documentManagement>
</p:properties>
</file>

<file path=customXml/itemProps1.xml><?xml version="1.0" encoding="utf-8"?>
<ds:datastoreItem xmlns:ds="http://schemas.openxmlformats.org/officeDocument/2006/customXml" ds:itemID="{CA0F3E90-2FB6-4901-9C2D-8E609A3F6035}">
  <ds:schemaRefs>
    <ds:schemaRef ds:uri="1ee48c95-07bc-4f3d-8c10-c3d22590193f"/>
    <ds:schemaRef ds:uri="bebcc72c-dce2-4868-b988-78d469105b9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41E4DE02-8E45-4ADA-A633-D4ED00227E84}">
  <ds:schemaRefs>
    <ds:schemaRef ds:uri="http://schemas.microsoft.com/sharepoint/v3/contenttype/forms"/>
  </ds:schemaRefs>
</ds:datastoreItem>
</file>

<file path=customXml/itemProps3.xml><?xml version="1.0" encoding="utf-8"?>
<ds:datastoreItem xmlns:ds="http://schemas.openxmlformats.org/officeDocument/2006/customXml" ds:itemID="{8F4154DF-661E-4A6D-BA0A-361C07ACF15E}">
  <ds:schemaRefs>
    <ds:schemaRef ds:uri="http://schemas.openxmlformats.org/package/2006/metadata/core-properties"/>
    <ds:schemaRef ds:uri="http://purl.org/dc/terms/"/>
    <ds:schemaRef ds:uri="http://schemas.microsoft.com/office/infopath/2007/PartnerControls"/>
    <ds:schemaRef ds:uri="http://schemas.microsoft.com/office/2006/documentManagement/types"/>
    <ds:schemaRef ds:uri="http://purl.org/dc/elements/1.1/"/>
    <ds:schemaRef ds:uri="http://schemas.microsoft.com/office/2006/metadata/properties"/>
    <ds:schemaRef ds:uri="1ee48c95-07bc-4f3d-8c10-c3d22590193f"/>
    <ds:schemaRef ds:uri="bebcc72c-dce2-4868-b988-78d469105b9e"/>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NCCEDU Presentation Template 2023</Template>
  <TotalTime>567</TotalTime>
  <Words>3551</Words>
  <Application>Microsoft Office PowerPoint</Application>
  <PresentationFormat>Widescreen</PresentationFormat>
  <Paragraphs>564</Paragraphs>
  <Slides>30</Slides>
  <Notes>3</Notes>
  <HiddenSlides>0</HiddenSlides>
  <MMClips>0</MMClips>
  <ScaleCrop>false</ScaleCrop>
  <HeadingPairs>
    <vt:vector size="6" baseType="variant">
      <vt:variant>
        <vt:lpstr>Fonts Used</vt:lpstr>
      </vt:variant>
      <vt:variant>
        <vt:i4>10</vt:i4>
      </vt:variant>
      <vt:variant>
        <vt:lpstr>Theme</vt:lpstr>
      </vt:variant>
      <vt:variant>
        <vt:i4>3</vt:i4>
      </vt:variant>
      <vt:variant>
        <vt:lpstr>Slide Titles</vt:lpstr>
      </vt:variant>
      <vt:variant>
        <vt:i4>30</vt:i4>
      </vt:variant>
    </vt:vector>
  </HeadingPairs>
  <TitlesOfParts>
    <vt:vector size="43" baseType="lpstr">
      <vt:lpstr>Aptos</vt:lpstr>
      <vt:lpstr>Arial</vt:lpstr>
      <vt:lpstr>Avenir bold</vt:lpstr>
      <vt:lpstr>Avenir Next</vt:lpstr>
      <vt:lpstr>Calibri</vt:lpstr>
      <vt:lpstr>Calibri Light</vt:lpstr>
      <vt:lpstr>Lato</vt:lpstr>
      <vt:lpstr>Segoe UI</vt:lpstr>
      <vt:lpstr>Symbol</vt:lpstr>
      <vt:lpstr>Times New Roman</vt:lpstr>
      <vt:lpstr>Office Theme</vt:lpstr>
      <vt:lpstr>Office Theme</vt:lpstr>
      <vt:lpstr>Office Theme</vt:lpstr>
      <vt:lpstr>PowerPoint Presentation</vt:lpstr>
      <vt:lpstr>Introduction into NCC Computing Pathways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Rebecca Gooch</dc:creator>
  <cp:lastModifiedBy>Rebecca Gooch</cp:lastModifiedBy>
  <cp:revision>4</cp:revision>
  <dcterms:created xsi:type="dcterms:W3CDTF">2024-01-25T12:48:52Z</dcterms:created>
  <dcterms:modified xsi:type="dcterms:W3CDTF">2024-01-31T20:04:34Z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0x010100BB75118EA584904B88BC548E9977B12F</vt:lpwstr>
  </property>
  <property fmtid="{D5CDD505-2E9C-101B-9397-08002B2CF9AE}" pid="3" name="MediaServiceImageTags">
    <vt:lpwstr/>
  </property>
</Properties>
</file>